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665" r:id="rId2"/>
    <p:sldMasterId id="2147483671" r:id="rId3"/>
    <p:sldMasterId id="2147483677" r:id="rId4"/>
    <p:sldMasterId id="2147483683" r:id="rId5"/>
  </p:sldMasterIdLst>
  <p:notesMasterIdLst>
    <p:notesMasterId r:id="rId77"/>
  </p:notesMasterIdLst>
  <p:handoutMasterIdLst>
    <p:handoutMasterId r:id="rId78"/>
  </p:handoutMasterIdLst>
  <p:sldIdLst>
    <p:sldId id="266" r:id="rId6"/>
    <p:sldId id="272" r:id="rId7"/>
    <p:sldId id="466" r:id="rId8"/>
    <p:sldId id="440" r:id="rId9"/>
    <p:sldId id="441" r:id="rId10"/>
    <p:sldId id="467" r:id="rId11"/>
    <p:sldId id="474" r:id="rId12"/>
    <p:sldId id="385" r:id="rId13"/>
    <p:sldId id="401" r:id="rId14"/>
    <p:sldId id="399" r:id="rId15"/>
    <p:sldId id="293" r:id="rId16"/>
    <p:sldId id="311" r:id="rId17"/>
    <p:sldId id="295" r:id="rId18"/>
    <p:sldId id="294" r:id="rId19"/>
    <p:sldId id="353" r:id="rId20"/>
    <p:sldId id="386" r:id="rId21"/>
    <p:sldId id="387" r:id="rId22"/>
    <p:sldId id="388" r:id="rId23"/>
    <p:sldId id="394" r:id="rId24"/>
    <p:sldId id="392" r:id="rId25"/>
    <p:sldId id="389" r:id="rId26"/>
    <p:sldId id="471" r:id="rId27"/>
    <p:sldId id="472" r:id="rId28"/>
    <p:sldId id="454" r:id="rId29"/>
    <p:sldId id="451" r:id="rId30"/>
    <p:sldId id="475" r:id="rId31"/>
    <p:sldId id="452" r:id="rId32"/>
    <p:sldId id="453" r:id="rId33"/>
    <p:sldId id="460" r:id="rId34"/>
    <p:sldId id="457" r:id="rId35"/>
    <p:sldId id="458" r:id="rId36"/>
    <p:sldId id="459" r:id="rId37"/>
    <p:sldId id="476" r:id="rId38"/>
    <p:sldId id="461" r:id="rId39"/>
    <p:sldId id="489" r:id="rId40"/>
    <p:sldId id="462" r:id="rId41"/>
    <p:sldId id="477" r:id="rId42"/>
    <p:sldId id="478" r:id="rId43"/>
    <p:sldId id="479" r:id="rId44"/>
    <p:sldId id="487" r:id="rId45"/>
    <p:sldId id="488" r:id="rId46"/>
    <p:sldId id="480" r:id="rId47"/>
    <p:sldId id="481" r:id="rId48"/>
    <p:sldId id="482" r:id="rId49"/>
    <p:sldId id="455" r:id="rId50"/>
    <p:sldId id="491" r:id="rId51"/>
    <p:sldId id="490" r:id="rId52"/>
    <p:sldId id="492" r:id="rId53"/>
    <p:sldId id="493" r:id="rId54"/>
    <p:sldId id="456" r:id="rId55"/>
    <p:sldId id="483" r:id="rId56"/>
    <p:sldId id="494" r:id="rId57"/>
    <p:sldId id="495" r:id="rId58"/>
    <p:sldId id="496" r:id="rId59"/>
    <p:sldId id="406" r:id="rId60"/>
    <p:sldId id="449" r:id="rId61"/>
    <p:sldId id="444" r:id="rId62"/>
    <p:sldId id="447" r:id="rId63"/>
    <p:sldId id="445" r:id="rId64"/>
    <p:sldId id="446" r:id="rId65"/>
    <p:sldId id="448" r:id="rId66"/>
    <p:sldId id="473" r:id="rId67"/>
    <p:sldId id="468" r:id="rId68"/>
    <p:sldId id="395" r:id="rId69"/>
    <p:sldId id="396" r:id="rId70"/>
    <p:sldId id="407" r:id="rId71"/>
    <p:sldId id="463" r:id="rId72"/>
    <p:sldId id="464" r:id="rId73"/>
    <p:sldId id="470" r:id="rId74"/>
    <p:sldId id="465" r:id="rId75"/>
    <p:sldId id="469" r:id="rId76"/>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BFF"/>
    <a:srgbClr val="CCECFF"/>
    <a:srgbClr val="FFCCCC"/>
    <a:srgbClr val="E6AF00"/>
    <a:srgbClr val="F3C9A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1" autoAdjust="0"/>
    <p:restoredTop sz="96606" autoAdjust="0"/>
  </p:normalViewPr>
  <p:slideViewPr>
    <p:cSldViewPr>
      <p:cViewPr varScale="1">
        <p:scale>
          <a:sx n="83" d="100"/>
          <a:sy n="83" d="100"/>
        </p:scale>
        <p:origin x="830" y="58"/>
      </p:cViewPr>
      <p:guideLst>
        <p:guide orient="horz" pos="2352"/>
        <p:guide pos="2880"/>
      </p:guideLst>
    </p:cSldViewPr>
  </p:slideViewPr>
  <p:notesTextViewPr>
    <p:cViewPr>
      <p:scale>
        <a:sx n="1" d="1"/>
        <a:sy n="1" d="1"/>
      </p:scale>
      <p:origin x="0" y="0"/>
    </p:cViewPr>
  </p:notesTextViewPr>
  <p:sorterViewPr>
    <p:cViewPr>
      <p:scale>
        <a:sx n="100" d="100"/>
        <a:sy n="100" d="100"/>
      </p:scale>
      <p:origin x="0" y="-60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a:defRPr sz="1200"/>
            </a:lvl1pPr>
          </a:lstStyle>
          <a:p>
            <a:fld id="{579914E0-997B-4C9A-8F9C-9D39CB61320B}" type="datetimeFigureOut">
              <a:rPr lang="en-US" smtClean="0"/>
              <a:t>2/3/2016</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lIns="91440" tIns="45720" rIns="91440" bIns="45720" rtlCol="0" anchor="b"/>
          <a:lstStyle>
            <a:lvl1pPr algn="r">
              <a:defRPr sz="1200"/>
            </a:lvl1pPr>
          </a:lstStyle>
          <a:p>
            <a:fld id="{B5C9EE34-CBF4-44A3-B957-010FF6753D98}" type="slidenum">
              <a:rPr lang="en-US" smtClean="0"/>
              <a:t>‹#›</a:t>
            </a:fld>
            <a:endParaRPr lang="en-US"/>
          </a:p>
        </p:txBody>
      </p:sp>
    </p:spTree>
    <p:extLst>
      <p:ext uri="{BB962C8B-B14F-4D97-AF65-F5344CB8AC3E}">
        <p14:creationId xmlns:p14="http://schemas.microsoft.com/office/powerpoint/2010/main" val="3302691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EDF9C6D8-913B-4B90-B8C0-6B21960DCF22}" type="datetimeFigureOut">
              <a:rPr lang="en-US" smtClean="0"/>
              <a:t>2/3/2016</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60A3BF65-9A1F-499C-90EA-5C1D822E5A07}" type="slidenum">
              <a:rPr lang="en-US" smtClean="0"/>
              <a:t>‹#›</a:t>
            </a:fld>
            <a:endParaRPr lang="en-US"/>
          </a:p>
        </p:txBody>
      </p:sp>
    </p:spTree>
    <p:extLst>
      <p:ext uri="{BB962C8B-B14F-4D97-AF65-F5344CB8AC3E}">
        <p14:creationId xmlns:p14="http://schemas.microsoft.com/office/powerpoint/2010/main" val="166430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1</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81408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18</a:t>
            </a:fld>
            <a:endParaRPr lang="en-US" sz="1200" dirty="0"/>
          </a:p>
        </p:txBody>
      </p:sp>
    </p:spTree>
    <p:extLst>
      <p:ext uri="{BB962C8B-B14F-4D97-AF65-F5344CB8AC3E}">
        <p14:creationId xmlns:p14="http://schemas.microsoft.com/office/powerpoint/2010/main" val="138390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20</a:t>
            </a:fld>
            <a:endParaRPr lang="en-US" sz="1200" dirty="0"/>
          </a:p>
        </p:txBody>
      </p:sp>
    </p:spTree>
    <p:extLst>
      <p:ext uri="{BB962C8B-B14F-4D97-AF65-F5344CB8AC3E}">
        <p14:creationId xmlns:p14="http://schemas.microsoft.com/office/powerpoint/2010/main" val="1399022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21</a:t>
            </a:fld>
            <a:endParaRPr lang="en-US" sz="1200" dirty="0"/>
          </a:p>
        </p:txBody>
      </p:sp>
    </p:spTree>
    <p:extLst>
      <p:ext uri="{BB962C8B-B14F-4D97-AF65-F5344CB8AC3E}">
        <p14:creationId xmlns:p14="http://schemas.microsoft.com/office/powerpoint/2010/main" val="2946666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24</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59798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55</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18988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62</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3116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67</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4172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2</a:t>
            </a:fld>
            <a:endParaRPr lang="en-US"/>
          </a:p>
        </p:txBody>
      </p:sp>
    </p:spTree>
    <p:extLst>
      <p:ext uri="{BB962C8B-B14F-4D97-AF65-F5344CB8AC3E}">
        <p14:creationId xmlns:p14="http://schemas.microsoft.com/office/powerpoint/2010/main" val="225418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3</a:t>
            </a:fld>
            <a:endParaRPr lang="en-US"/>
          </a:p>
        </p:txBody>
      </p:sp>
    </p:spTree>
    <p:extLst>
      <p:ext uri="{BB962C8B-B14F-4D97-AF65-F5344CB8AC3E}">
        <p14:creationId xmlns:p14="http://schemas.microsoft.com/office/powerpoint/2010/main" val="344779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4</a:t>
            </a:fld>
            <a:endParaRPr lang="en-US"/>
          </a:p>
        </p:txBody>
      </p:sp>
    </p:spTree>
    <p:extLst>
      <p:ext uri="{BB962C8B-B14F-4D97-AF65-F5344CB8AC3E}">
        <p14:creationId xmlns:p14="http://schemas.microsoft.com/office/powerpoint/2010/main" val="92765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5</a:t>
            </a:fld>
            <a:endParaRPr lang="en-US"/>
          </a:p>
        </p:txBody>
      </p:sp>
    </p:spTree>
    <p:extLst>
      <p:ext uri="{BB962C8B-B14F-4D97-AF65-F5344CB8AC3E}">
        <p14:creationId xmlns:p14="http://schemas.microsoft.com/office/powerpoint/2010/main" val="188475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6</a:t>
            </a:fld>
            <a:endParaRPr lang="en-US"/>
          </a:p>
        </p:txBody>
      </p:sp>
    </p:spTree>
    <p:extLst>
      <p:ext uri="{BB962C8B-B14F-4D97-AF65-F5344CB8AC3E}">
        <p14:creationId xmlns:p14="http://schemas.microsoft.com/office/powerpoint/2010/main" val="330950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by the (availability/testability/in-scope</a:t>
            </a:r>
            <a:r>
              <a:rPr lang="en-US" baseline="0" dirty="0" smtClean="0"/>
              <a:t> for this)</a:t>
            </a:r>
            <a:r>
              <a:rPr lang="en-US" dirty="0" smtClean="0"/>
              <a:t> of functional requirements; time/resources</a:t>
            </a:r>
            <a:endParaRPr lang="en-US" dirty="0"/>
          </a:p>
        </p:txBody>
      </p:sp>
      <p:sp>
        <p:nvSpPr>
          <p:cNvPr id="4" name="Slide Number Placeholder 3"/>
          <p:cNvSpPr>
            <a:spLocks noGrp="1"/>
          </p:cNvSpPr>
          <p:nvPr>
            <p:ph type="sldNum" sz="quarter" idx="10"/>
          </p:nvPr>
        </p:nvSpPr>
        <p:spPr/>
        <p:txBody>
          <a:bodyPr/>
          <a:lstStyle/>
          <a:p>
            <a:fld id="{60A3BF65-9A1F-499C-90EA-5C1D822E5A07}" type="slidenum">
              <a:rPr lang="en-US" smtClean="0"/>
              <a:t>7</a:t>
            </a:fld>
            <a:endParaRPr lang="en-US"/>
          </a:p>
        </p:txBody>
      </p:sp>
    </p:spTree>
    <p:extLst>
      <p:ext uri="{BB962C8B-B14F-4D97-AF65-F5344CB8AC3E}">
        <p14:creationId xmlns:p14="http://schemas.microsoft.com/office/powerpoint/2010/main" val="947746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1516D89-033E-439A-B08A-8BA5E524DB1B}" type="slidenum">
              <a:rPr lang="en-US" smtClean="0">
                <a:solidFill>
                  <a:srgbClr val="000000"/>
                </a:solidFill>
              </a:rPr>
              <a:pPr/>
              <a:t>9</a:t>
            </a:fld>
            <a:endParaRPr lang="en-US" smtClean="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0149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lstStyle/>
          <a:p>
            <a:endParaRPr lang="en-US" dirty="0" smtClean="0"/>
          </a:p>
        </p:txBody>
      </p:sp>
      <p:sp>
        <p:nvSpPr>
          <p:cNvPr id="60420" name="Slide Number Placeholder 3"/>
          <p:cNvSpPr txBox="1">
            <a:spLocks noGrp="1"/>
          </p:cNvSpPr>
          <p:nvPr/>
        </p:nvSpPr>
        <p:spPr bwMode="auto">
          <a:xfrm>
            <a:off x="3897902" y="8830663"/>
            <a:ext cx="2982418"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7" tIns="46219" rIns="92437" bIns="46219" anchor="b"/>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lgn="r" eaLnBrk="1" hangingPunct="1"/>
            <a:fld id="{DCE07BC8-2BB5-4F4C-B3A2-BCFA95665938}" type="slidenum">
              <a:rPr lang="en-US" sz="1200"/>
              <a:pPr algn="r" eaLnBrk="1" hangingPunct="1"/>
              <a:t>17</a:t>
            </a:fld>
            <a:endParaRPr lang="en-US" sz="1200" dirty="0"/>
          </a:p>
        </p:txBody>
      </p:sp>
    </p:spTree>
    <p:extLst>
      <p:ext uri="{BB962C8B-B14F-4D97-AF65-F5344CB8AC3E}">
        <p14:creationId xmlns:p14="http://schemas.microsoft.com/office/powerpoint/2010/main" val="377438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119677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394377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55662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463337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6597821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160338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483919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90525" y="831850"/>
            <a:ext cx="4100513"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831850"/>
            <a:ext cx="4100512" cy="5176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95385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124200" y="632460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903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7" descr="option4"/>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1266" name="Rectangle 2"/>
          <p:cNvSpPr>
            <a:spLocks noGrp="1" noChangeArrowheads="1"/>
          </p:cNvSpPr>
          <p:nvPr>
            <p:ph type="ctrTitle"/>
          </p:nvPr>
        </p:nvSpPr>
        <p:spPr>
          <a:xfrm>
            <a:off x="514350" y="2514600"/>
            <a:ext cx="5591175" cy="1019175"/>
          </a:xfrm>
        </p:spPr>
        <p:txBody>
          <a:bodyPr/>
          <a:lstStyle>
            <a:lvl1pPr>
              <a:lnSpc>
                <a:spcPct val="80000"/>
              </a:lnSpc>
              <a:defRPr sz="3800" b="0">
                <a:latin typeface="Franklin Gothic Medium" pitchFamily="34" charset="0"/>
              </a:defRPr>
            </a:lvl1pPr>
          </a:lstStyle>
          <a:p>
            <a:r>
              <a:rPr lang="en-US"/>
              <a:t>Click to edit Master title style</a:t>
            </a:r>
          </a:p>
        </p:txBody>
      </p:sp>
      <p:sp>
        <p:nvSpPr>
          <p:cNvPr id="11267" name="Rectangle 3"/>
          <p:cNvSpPr>
            <a:spLocks noGrp="1" noChangeArrowheads="1"/>
          </p:cNvSpPr>
          <p:nvPr>
            <p:ph type="subTitle" idx="1"/>
          </p:nvPr>
        </p:nvSpPr>
        <p:spPr>
          <a:xfrm>
            <a:off x="514350" y="3535363"/>
            <a:ext cx="4017963" cy="427037"/>
          </a:xfrm>
          <a:ln algn="ctr"/>
        </p:spPr>
        <p:txBody>
          <a:bodyPr wrap="none">
            <a:spAutoFit/>
          </a:bodyPr>
          <a:lstStyle>
            <a:lvl1pPr marL="0" indent="0">
              <a:spcBef>
                <a:spcPct val="0"/>
              </a:spcBef>
              <a:buFontTx/>
              <a:buNone/>
              <a:defRPr i="1">
                <a:solidFill>
                  <a:srgbClr val="012445"/>
                </a:solidFill>
                <a:latin typeface="Franklin Gothic Book" pitchFamily="34" charset="0"/>
              </a:defRPr>
            </a:lvl1pPr>
          </a:lstStyle>
          <a:p>
            <a:r>
              <a:rPr lang="en-US"/>
              <a:t>Click to edit Master subtitle style</a:t>
            </a:r>
          </a:p>
        </p:txBody>
      </p:sp>
    </p:spTree>
    <p:extLst>
      <p:ext uri="{BB962C8B-B14F-4D97-AF65-F5344CB8AC3E}">
        <p14:creationId xmlns:p14="http://schemas.microsoft.com/office/powerpoint/2010/main" val="315967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3919538" y="6445250"/>
            <a:ext cx="2133600" cy="476250"/>
          </a:xfrm>
          <a:prstGeom prst="rect">
            <a:avLst/>
          </a:prstGeom>
          <a:ln/>
        </p:spPr>
        <p:txBody>
          <a:bodyPr/>
          <a:lstStyle>
            <a:lvl1pPr>
              <a:defRPr/>
            </a:lvl1pPr>
          </a:lstStyle>
          <a:p>
            <a:pPr>
              <a:defRPr/>
            </a:pPr>
            <a:fld id="{090000D6-F1D6-4ABC-A16C-710C44607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353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0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8B21DEC-B2E7-4DB1-B478-8098B74F8C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95195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012026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002446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A31CE9E-EEB0-4064-9934-BEB9D43E660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714883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defRPr/>
            </a:pPr>
            <a:fld id="{682F49CE-5C74-46FE-B22E-026A178112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6739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defRPr/>
            </a:pPr>
            <a:fld id="{F73034F6-D698-486E-9B63-D59A1C5B8B3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3578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4.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5"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a:solidFill>
                <a:srgbClr val="FFFFFF"/>
              </a:solidFill>
            </a:endParaRPr>
          </a:p>
        </p:txBody>
      </p:sp>
    </p:spTree>
    <p:extLst>
      <p:ext uri="{BB962C8B-B14F-4D97-AF65-F5344CB8AC3E}">
        <p14:creationId xmlns:p14="http://schemas.microsoft.com/office/powerpoint/2010/main" val="3473421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6"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72828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6"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68856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6225" y="120650"/>
            <a:ext cx="8229600" cy="5191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390525" y="657225"/>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a:defRPr/>
            </a:pPr>
            <a:fld id="{CC83BF03-FB24-4FF1-84B5-A80A93B5FEF6}" type="slidenum">
              <a:rPr lang="en-US" sz="1000" b="1">
                <a:solidFill>
                  <a:srgbClr val="FFFFFF"/>
                </a:solidFill>
              </a:rPr>
              <a:pPr algn="r">
                <a:defRPr/>
              </a:pPr>
              <a:t>‹#›</a:t>
            </a:fld>
            <a:endParaRPr lang="en-US" sz="1000" b="1">
              <a:solidFill>
                <a:srgbClr val="FFFFFF"/>
              </a:solidFill>
            </a:endParaRPr>
          </a:p>
        </p:txBody>
      </p:sp>
      <p:pic>
        <p:nvPicPr>
          <p:cNvPr id="1029" name="Picture 6" descr="NIST_pptFooter_final"/>
          <p:cNvPicPr>
            <a:picLocks noChangeAspect="1" noChangeArrowheads="1"/>
          </p:cNvPicPr>
          <p:nvPr/>
        </p:nvPicPr>
        <p:blipFill>
          <a:blip r:embed="rId7" cstate="print"/>
          <a:srcRect/>
          <a:stretch>
            <a:fillRect/>
          </a:stretch>
        </p:blipFill>
        <p:spPr bwMode="auto">
          <a:xfrm>
            <a:off x="0" y="6162675"/>
            <a:ext cx="9144000" cy="6953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3919538" y="64452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fontAlgn="auto" hangingPunct="0">
              <a:spcBef>
                <a:spcPts val="0"/>
              </a:spcBef>
              <a:spcAft>
                <a:spcPts val="0"/>
              </a:spcAft>
              <a:defRPr sz="1400">
                <a:solidFill>
                  <a:schemeClr val="bg1"/>
                </a:solidFill>
                <a:latin typeface="+mn-lt"/>
              </a:defRPr>
            </a:lvl1pPr>
          </a:lstStyle>
          <a:p>
            <a:pPr>
              <a:defRPr/>
            </a:pPr>
            <a:fld id="{774E2DDC-43E9-4E4A-8F7D-AFEC864574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73545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12445"/>
          </a:solidFill>
          <a:latin typeface="+mj-lt"/>
          <a:ea typeface="+mj-ea"/>
          <a:cs typeface="+mj-cs"/>
        </a:defRPr>
      </a:lvl1pPr>
      <a:lvl2pPr algn="l" rtl="0" eaLnBrk="0" fontAlgn="base" hangingPunct="0">
        <a:spcBef>
          <a:spcPct val="0"/>
        </a:spcBef>
        <a:spcAft>
          <a:spcPct val="0"/>
        </a:spcAft>
        <a:defRPr sz="2800" b="1">
          <a:solidFill>
            <a:srgbClr val="012445"/>
          </a:solidFill>
          <a:latin typeface="Franklin Gothic Demi" pitchFamily="34" charset="0"/>
        </a:defRPr>
      </a:lvl2pPr>
      <a:lvl3pPr algn="l" rtl="0" eaLnBrk="0" fontAlgn="base" hangingPunct="0">
        <a:spcBef>
          <a:spcPct val="0"/>
        </a:spcBef>
        <a:spcAft>
          <a:spcPct val="0"/>
        </a:spcAft>
        <a:defRPr sz="2800" b="1">
          <a:solidFill>
            <a:srgbClr val="012445"/>
          </a:solidFill>
          <a:latin typeface="Franklin Gothic Demi" pitchFamily="34" charset="0"/>
        </a:defRPr>
      </a:lvl3pPr>
      <a:lvl4pPr algn="l" rtl="0" eaLnBrk="0" fontAlgn="base" hangingPunct="0">
        <a:spcBef>
          <a:spcPct val="0"/>
        </a:spcBef>
        <a:spcAft>
          <a:spcPct val="0"/>
        </a:spcAft>
        <a:defRPr sz="2800" b="1">
          <a:solidFill>
            <a:srgbClr val="012445"/>
          </a:solidFill>
          <a:latin typeface="Franklin Gothic Demi" pitchFamily="34" charset="0"/>
        </a:defRPr>
      </a:lvl4pPr>
      <a:lvl5pPr algn="l" rtl="0" eaLnBrk="0" fontAlgn="base" hangingPunct="0">
        <a:spcBef>
          <a:spcPct val="0"/>
        </a:spcBef>
        <a:spcAft>
          <a:spcPct val="0"/>
        </a:spcAft>
        <a:defRPr sz="2800" b="1">
          <a:solidFill>
            <a:srgbClr val="012445"/>
          </a:solidFill>
          <a:latin typeface="Franklin Gothic Demi" pitchFamily="34" charset="0"/>
        </a:defRPr>
      </a:lvl5pPr>
      <a:lvl6pPr marL="457200" algn="l" rtl="0" eaLnBrk="1" fontAlgn="base" hangingPunct="1">
        <a:spcBef>
          <a:spcPct val="0"/>
        </a:spcBef>
        <a:spcAft>
          <a:spcPct val="0"/>
        </a:spcAft>
        <a:defRPr sz="2200" b="1">
          <a:solidFill>
            <a:srgbClr val="012445"/>
          </a:solidFill>
          <a:latin typeface="Franklin Gothic Demi" pitchFamily="34" charset="0"/>
        </a:defRPr>
      </a:lvl6pPr>
      <a:lvl7pPr marL="914400" algn="l" rtl="0" eaLnBrk="1" fontAlgn="base" hangingPunct="1">
        <a:spcBef>
          <a:spcPct val="0"/>
        </a:spcBef>
        <a:spcAft>
          <a:spcPct val="0"/>
        </a:spcAft>
        <a:defRPr sz="2200" b="1">
          <a:solidFill>
            <a:srgbClr val="012445"/>
          </a:solidFill>
          <a:latin typeface="Franklin Gothic Demi" pitchFamily="34" charset="0"/>
        </a:defRPr>
      </a:lvl7pPr>
      <a:lvl8pPr marL="1371600" algn="l" rtl="0" eaLnBrk="1" fontAlgn="base" hangingPunct="1">
        <a:spcBef>
          <a:spcPct val="0"/>
        </a:spcBef>
        <a:spcAft>
          <a:spcPct val="0"/>
        </a:spcAft>
        <a:defRPr sz="2200" b="1">
          <a:solidFill>
            <a:srgbClr val="012445"/>
          </a:solidFill>
          <a:latin typeface="Franklin Gothic Demi" pitchFamily="34" charset="0"/>
        </a:defRPr>
      </a:lvl8pPr>
      <a:lvl9pPr marL="1828800" algn="l" rtl="0" eaLnBrk="1" fontAlgn="base" hangingPunct="1">
        <a:spcBef>
          <a:spcPct val="0"/>
        </a:spcBef>
        <a:spcAft>
          <a:spcPct val="0"/>
        </a:spcAft>
        <a:defRPr sz="22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000">
          <a:solidFill>
            <a:schemeClr val="tx1"/>
          </a:solidFill>
          <a:latin typeface="+mn-lt"/>
        </a:defRPr>
      </a:lvl4pPr>
      <a:lvl5pPr marL="2057400" indent="-228600" algn="l" rtl="0" eaLnBrk="0" fontAlgn="base" hangingPunct="0">
        <a:spcBef>
          <a:spcPct val="20000"/>
        </a:spcBef>
        <a:spcAft>
          <a:spcPct val="0"/>
        </a:spcAft>
        <a:buChar char="»"/>
        <a:defRPr sz="1000">
          <a:solidFill>
            <a:schemeClr val="tx1"/>
          </a:solidFill>
          <a:latin typeface="+mn-lt"/>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footer"/>
          <p:cNvPicPr>
            <a:picLocks noChangeAspect="1" noChangeArrowheads="1"/>
          </p:cNvPicPr>
          <p:nvPr/>
        </p:nvPicPr>
        <p:blipFill>
          <a:blip r:embed="rId4" cstate="print"/>
          <a:srcRect/>
          <a:stretch>
            <a:fillRect/>
          </a:stretch>
        </p:blipFill>
        <p:spPr bwMode="auto">
          <a:xfrm>
            <a:off x="0" y="6162675"/>
            <a:ext cx="9144000" cy="6953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6225" y="279400"/>
            <a:ext cx="82296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8" name="Rectangle 3"/>
          <p:cNvSpPr>
            <a:spLocks noGrp="1" noChangeArrowheads="1"/>
          </p:cNvSpPr>
          <p:nvPr>
            <p:ph type="body" idx="1"/>
          </p:nvPr>
        </p:nvSpPr>
        <p:spPr bwMode="auto">
          <a:xfrm>
            <a:off x="390525" y="831850"/>
            <a:ext cx="8353425" cy="5176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levelz</a:t>
            </a:r>
          </a:p>
        </p:txBody>
      </p:sp>
      <p:sp>
        <p:nvSpPr>
          <p:cNvPr id="1034" name="Rectangle 10"/>
          <p:cNvSpPr>
            <a:spLocks noChangeArrowheads="1"/>
          </p:cNvSpPr>
          <p:nvPr/>
        </p:nvSpPr>
        <p:spPr bwMode="auto">
          <a:xfrm>
            <a:off x="6953250" y="6448425"/>
            <a:ext cx="2133600" cy="333375"/>
          </a:xfrm>
          <a:prstGeom prst="rect">
            <a:avLst/>
          </a:prstGeom>
          <a:noFill/>
          <a:ln w="9525">
            <a:noFill/>
            <a:miter lim="800000"/>
            <a:headEnd/>
            <a:tailEnd/>
          </a:ln>
          <a:effectLst/>
        </p:spPr>
        <p:txBody>
          <a:bodyPr/>
          <a:lstStyle/>
          <a:p>
            <a:pPr algn="r" fontAlgn="base">
              <a:spcBef>
                <a:spcPct val="0"/>
              </a:spcBef>
              <a:spcAft>
                <a:spcPct val="0"/>
              </a:spcAft>
              <a:defRPr/>
            </a:pPr>
            <a:fld id="{41A03635-9795-41F2-BCD4-147B79957516}" type="slidenum">
              <a:rPr lang="en-US" sz="1000" b="1">
                <a:solidFill>
                  <a:srgbClr val="FFFFFF"/>
                </a:solidFill>
              </a:rPr>
              <a:pPr algn="r" fontAlgn="base">
                <a:spcBef>
                  <a:spcPct val="0"/>
                </a:spcBef>
                <a:spcAft>
                  <a:spcPct val="0"/>
                </a:spcAft>
                <a:defRPr/>
              </a:pPr>
              <a:t>‹#›</a:t>
            </a:fld>
            <a:endParaRPr lang="en-US" sz="1000" b="1" dirty="0">
              <a:solidFill>
                <a:srgbClr val="FFFFFF"/>
              </a:solidFill>
            </a:endParaRPr>
          </a:p>
        </p:txBody>
      </p:sp>
    </p:spTree>
    <p:extLst>
      <p:ext uri="{BB962C8B-B14F-4D97-AF65-F5344CB8AC3E}">
        <p14:creationId xmlns:p14="http://schemas.microsoft.com/office/powerpoint/2010/main" val="1134108101"/>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rtl="0" eaLnBrk="0" fontAlgn="base" hangingPunct="0">
        <a:spcBef>
          <a:spcPct val="0"/>
        </a:spcBef>
        <a:spcAft>
          <a:spcPct val="0"/>
        </a:spcAft>
        <a:defRPr sz="2400" b="1">
          <a:solidFill>
            <a:srgbClr val="012445"/>
          </a:solidFill>
          <a:latin typeface="+mj-lt"/>
          <a:ea typeface="+mj-ea"/>
          <a:cs typeface="+mj-cs"/>
        </a:defRPr>
      </a:lvl1pPr>
      <a:lvl2pPr algn="l" rtl="0" eaLnBrk="0" fontAlgn="base" hangingPunct="0">
        <a:spcBef>
          <a:spcPct val="0"/>
        </a:spcBef>
        <a:spcAft>
          <a:spcPct val="0"/>
        </a:spcAft>
        <a:defRPr sz="2400" b="1">
          <a:solidFill>
            <a:srgbClr val="012445"/>
          </a:solidFill>
          <a:latin typeface="Franklin Gothic Demi" pitchFamily="34" charset="0"/>
        </a:defRPr>
      </a:lvl2pPr>
      <a:lvl3pPr algn="l" rtl="0" eaLnBrk="0" fontAlgn="base" hangingPunct="0">
        <a:spcBef>
          <a:spcPct val="0"/>
        </a:spcBef>
        <a:spcAft>
          <a:spcPct val="0"/>
        </a:spcAft>
        <a:defRPr sz="2400" b="1">
          <a:solidFill>
            <a:srgbClr val="012445"/>
          </a:solidFill>
          <a:latin typeface="Franklin Gothic Demi" pitchFamily="34" charset="0"/>
        </a:defRPr>
      </a:lvl3pPr>
      <a:lvl4pPr algn="l" rtl="0" eaLnBrk="0" fontAlgn="base" hangingPunct="0">
        <a:spcBef>
          <a:spcPct val="0"/>
        </a:spcBef>
        <a:spcAft>
          <a:spcPct val="0"/>
        </a:spcAft>
        <a:defRPr sz="2400" b="1">
          <a:solidFill>
            <a:srgbClr val="012445"/>
          </a:solidFill>
          <a:latin typeface="Franklin Gothic Demi" pitchFamily="34" charset="0"/>
        </a:defRPr>
      </a:lvl4pPr>
      <a:lvl5pPr algn="l" rtl="0" eaLnBrk="0" fontAlgn="base" hangingPunct="0">
        <a:spcBef>
          <a:spcPct val="0"/>
        </a:spcBef>
        <a:spcAft>
          <a:spcPct val="0"/>
        </a:spcAft>
        <a:defRPr sz="2400" b="1">
          <a:solidFill>
            <a:srgbClr val="012445"/>
          </a:solidFill>
          <a:latin typeface="Franklin Gothic Demi" pitchFamily="34" charset="0"/>
        </a:defRPr>
      </a:lvl5pPr>
      <a:lvl6pPr marL="457200" algn="l" rtl="0" fontAlgn="base">
        <a:spcBef>
          <a:spcPct val="0"/>
        </a:spcBef>
        <a:spcAft>
          <a:spcPct val="0"/>
        </a:spcAft>
        <a:defRPr sz="2400" b="1">
          <a:solidFill>
            <a:srgbClr val="012445"/>
          </a:solidFill>
          <a:latin typeface="Franklin Gothic Demi" pitchFamily="34" charset="0"/>
        </a:defRPr>
      </a:lvl6pPr>
      <a:lvl7pPr marL="914400" algn="l" rtl="0" fontAlgn="base">
        <a:spcBef>
          <a:spcPct val="0"/>
        </a:spcBef>
        <a:spcAft>
          <a:spcPct val="0"/>
        </a:spcAft>
        <a:defRPr sz="2400" b="1">
          <a:solidFill>
            <a:srgbClr val="012445"/>
          </a:solidFill>
          <a:latin typeface="Franklin Gothic Demi" pitchFamily="34" charset="0"/>
        </a:defRPr>
      </a:lvl7pPr>
      <a:lvl8pPr marL="1371600" algn="l" rtl="0" fontAlgn="base">
        <a:spcBef>
          <a:spcPct val="0"/>
        </a:spcBef>
        <a:spcAft>
          <a:spcPct val="0"/>
        </a:spcAft>
        <a:defRPr sz="2400" b="1">
          <a:solidFill>
            <a:srgbClr val="012445"/>
          </a:solidFill>
          <a:latin typeface="Franklin Gothic Demi" pitchFamily="34" charset="0"/>
        </a:defRPr>
      </a:lvl8pPr>
      <a:lvl9pPr marL="1828800" algn="l" rtl="0" fontAlgn="base">
        <a:spcBef>
          <a:spcPct val="0"/>
        </a:spcBef>
        <a:spcAft>
          <a:spcPct val="0"/>
        </a:spcAft>
        <a:defRPr sz="2400" b="1">
          <a:solidFill>
            <a:srgbClr val="012445"/>
          </a:solidFill>
          <a:latin typeface="Franklin Gothic Demi"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630238" indent="-285750" algn="l" rtl="0" eaLnBrk="0" fontAlgn="base" hangingPunct="0">
        <a:spcBef>
          <a:spcPct val="20000"/>
        </a:spcBef>
        <a:spcAft>
          <a:spcPct val="0"/>
        </a:spcAft>
        <a:buChar char="–"/>
        <a:defRPr>
          <a:solidFill>
            <a:schemeClr val="tx1"/>
          </a:solidFill>
          <a:latin typeface="+mn-lt"/>
        </a:defRPr>
      </a:lvl2pPr>
      <a:lvl3pPr marL="860425" indent="-228600" algn="l" rtl="0" eaLnBrk="0" fontAlgn="base" hangingPunct="0">
        <a:spcBef>
          <a:spcPct val="20000"/>
        </a:spcBef>
        <a:spcAft>
          <a:spcPct val="0"/>
        </a:spcAft>
        <a:buChar char="•"/>
        <a:defRPr sz="1400">
          <a:solidFill>
            <a:schemeClr val="tx1"/>
          </a:solidFill>
          <a:latin typeface="+mn-lt"/>
        </a:defRPr>
      </a:lvl3pPr>
      <a:lvl4pPr marL="1090613" indent="-228600" algn="l" rtl="0" eaLnBrk="0" fontAlgn="base" hangingPunct="0">
        <a:spcBef>
          <a:spcPct val="20000"/>
        </a:spcBef>
        <a:spcAft>
          <a:spcPct val="0"/>
        </a:spcAft>
        <a:buChar char="–"/>
        <a:defRPr sz="1000">
          <a:solidFill>
            <a:schemeClr val="tx1"/>
          </a:solidFill>
          <a:latin typeface="+mn-lt"/>
        </a:defRPr>
      </a:lvl4pPr>
      <a:lvl5pPr marL="1333500" indent="-228600" algn="l" rtl="0" eaLnBrk="0" fontAlgn="base" hangingPunct="0">
        <a:spcBef>
          <a:spcPct val="20000"/>
        </a:spcBef>
        <a:spcAft>
          <a:spcPct val="0"/>
        </a:spcAft>
        <a:buChar char="»"/>
        <a:defRPr sz="1000">
          <a:solidFill>
            <a:schemeClr val="tx1"/>
          </a:solidFill>
          <a:latin typeface="+mn-lt"/>
        </a:defRPr>
      </a:lvl5pPr>
      <a:lvl6pPr marL="1790700" indent="-228600" algn="l" rtl="0" fontAlgn="base">
        <a:spcBef>
          <a:spcPct val="20000"/>
        </a:spcBef>
        <a:spcAft>
          <a:spcPct val="0"/>
        </a:spcAft>
        <a:buChar char="»"/>
        <a:defRPr sz="1000">
          <a:solidFill>
            <a:schemeClr val="tx1"/>
          </a:solidFill>
          <a:latin typeface="+mn-lt"/>
        </a:defRPr>
      </a:lvl6pPr>
      <a:lvl7pPr marL="2247900" indent="-228600" algn="l" rtl="0" fontAlgn="base">
        <a:spcBef>
          <a:spcPct val="20000"/>
        </a:spcBef>
        <a:spcAft>
          <a:spcPct val="0"/>
        </a:spcAft>
        <a:buChar char="»"/>
        <a:defRPr sz="1000">
          <a:solidFill>
            <a:schemeClr val="tx1"/>
          </a:solidFill>
          <a:latin typeface="+mn-lt"/>
        </a:defRPr>
      </a:lvl7pPr>
      <a:lvl8pPr marL="2705100" indent="-228600" algn="l" rtl="0" fontAlgn="base">
        <a:spcBef>
          <a:spcPct val="20000"/>
        </a:spcBef>
        <a:spcAft>
          <a:spcPct val="0"/>
        </a:spcAft>
        <a:buChar char="»"/>
        <a:defRPr sz="1000">
          <a:solidFill>
            <a:schemeClr val="tx1"/>
          </a:solidFill>
          <a:latin typeface="+mn-lt"/>
        </a:defRPr>
      </a:lvl8pPr>
      <a:lvl9pPr marL="3162300" indent="-228600" algn="l" rtl="0" fontAlgn="base">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077218"/>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Franklin Gothic Medium" pitchFamily="34" charset="0"/>
              </a:rPr>
              <a:t>NIST HL7 v2 Test Framework Overview</a:t>
            </a:r>
            <a:endParaRPr lang="en-US" sz="3200" dirty="0">
              <a:solidFill>
                <a:srgbClr val="012445"/>
              </a:solidFill>
              <a:latin typeface="Franklin Gothic Medium" pitchFamily="34" charset="0"/>
            </a:endParaRPr>
          </a:p>
          <a:p>
            <a:pPr fontAlgn="base">
              <a:lnSpc>
                <a:spcPct val="80000"/>
              </a:lnSpc>
              <a:spcBef>
                <a:spcPct val="0"/>
              </a:spcBef>
              <a:spcAft>
                <a:spcPct val="0"/>
              </a:spcAft>
              <a:defRPr/>
            </a:pPr>
            <a:r>
              <a:rPr lang="en-US" sz="2400" i="1" dirty="0" smtClean="0">
                <a:solidFill>
                  <a:srgbClr val="012445"/>
                </a:solidFill>
              </a:rPr>
              <a:t>Focus on ONC 2015 Health IT Certification</a:t>
            </a:r>
          </a:p>
          <a:p>
            <a:pPr fontAlgn="base">
              <a:lnSpc>
                <a:spcPct val="80000"/>
              </a:lnSpc>
              <a:spcBef>
                <a:spcPct val="0"/>
              </a:spcBef>
              <a:spcAft>
                <a:spcPct val="0"/>
              </a:spcAft>
              <a:defRPr/>
            </a:pPr>
            <a:endParaRPr lang="en-US" sz="2400" i="1" dirty="0" smtClean="0">
              <a:solidFill>
                <a:srgbClr val="012445"/>
              </a:solidFill>
            </a:endParaRPr>
          </a:p>
        </p:txBody>
      </p:sp>
      <p:sp>
        <p:nvSpPr>
          <p:cNvPr id="3076" name="Rectangle 19"/>
          <p:cNvSpPr>
            <a:spLocks noChangeArrowheads="1"/>
          </p:cNvSpPr>
          <p:nvPr/>
        </p:nvSpPr>
        <p:spPr bwMode="auto">
          <a:xfrm>
            <a:off x="533400" y="3276600"/>
            <a:ext cx="6324600" cy="2597634"/>
          </a:xfrm>
          <a:prstGeom prst="rect">
            <a:avLst/>
          </a:prstGeom>
          <a:noFill/>
          <a:ln w="9525" algn="ctr">
            <a:noFill/>
            <a:miter lim="800000"/>
            <a:headEnd/>
            <a:tailEnd/>
          </a:ln>
        </p:spPr>
        <p:txBody>
          <a:bodyPr wrap="square">
            <a:spAutoFit/>
          </a:bodyPr>
          <a:lstStyle/>
          <a:p>
            <a:pPr fontAlgn="base">
              <a:spcBef>
                <a:spcPct val="0"/>
              </a:spcBef>
              <a:spcAft>
                <a:spcPct val="0"/>
              </a:spcAft>
            </a:pPr>
            <a:endParaRPr lang="en-US" sz="800" i="1" dirty="0" smtClean="0">
              <a:solidFill>
                <a:srgbClr val="012445"/>
              </a:solidFill>
              <a:latin typeface="Franklin Gothic Book" pitchFamily="34" charset="0"/>
            </a:endParaRPr>
          </a:p>
          <a:p>
            <a:pPr fontAlgn="base">
              <a:spcBef>
                <a:spcPct val="0"/>
              </a:spcBef>
              <a:spcAft>
                <a:spcPct val="0"/>
              </a:spcAft>
            </a:pPr>
            <a:r>
              <a:rPr lang="en-US" b="1" i="1" dirty="0" smtClean="0">
                <a:solidFill>
                  <a:srgbClr val="012445"/>
                </a:solidFill>
                <a:latin typeface="Franklin Gothic Book" pitchFamily="34" charset="0"/>
              </a:rPr>
              <a:t>Robert Snelick</a:t>
            </a:r>
          </a:p>
          <a:p>
            <a:pPr fontAlgn="base">
              <a:spcBef>
                <a:spcPct val="0"/>
              </a:spcBef>
              <a:spcAft>
                <a:spcPct val="0"/>
              </a:spcAft>
            </a:pPr>
            <a:r>
              <a:rPr lang="en-US" b="1" i="1" dirty="0" smtClean="0">
                <a:solidFill>
                  <a:srgbClr val="012445"/>
                </a:solidFill>
                <a:latin typeface="Franklin Gothic Book" pitchFamily="34" charset="0"/>
              </a:rPr>
              <a:t>National Institute of Standards and Technology (NIST)</a:t>
            </a:r>
          </a:p>
          <a:p>
            <a:pPr fontAlgn="base">
              <a:spcBef>
                <a:spcPct val="0"/>
              </a:spcBef>
              <a:spcAft>
                <a:spcPct val="0"/>
              </a:spcAft>
            </a:pPr>
            <a:endParaRPr lang="en-US" b="1" i="1" dirty="0">
              <a:solidFill>
                <a:srgbClr val="012445"/>
              </a:solidFill>
              <a:latin typeface="Franklin Gothic Book" pitchFamily="34" charset="0"/>
            </a:endParaRPr>
          </a:p>
          <a:p>
            <a:pPr fontAlgn="base">
              <a:lnSpc>
                <a:spcPct val="140000"/>
              </a:lnSpc>
              <a:spcBef>
                <a:spcPct val="0"/>
              </a:spcBef>
              <a:spcAft>
                <a:spcPct val="0"/>
              </a:spcAft>
            </a:pPr>
            <a:endParaRPr lang="en-US" b="1" i="1" dirty="0" smtClean="0">
              <a:solidFill>
                <a:srgbClr val="012445"/>
              </a:solidFill>
              <a:latin typeface="Franklin Gothic Book" pitchFamily="34" charset="0"/>
            </a:endParaRPr>
          </a:p>
          <a:p>
            <a:pPr fontAlgn="base">
              <a:lnSpc>
                <a:spcPct val="140000"/>
              </a:lnSpc>
              <a:spcBef>
                <a:spcPct val="0"/>
              </a:spcBef>
              <a:spcAft>
                <a:spcPct val="0"/>
              </a:spcAft>
            </a:pPr>
            <a:endParaRPr lang="en-US" b="1" i="1" dirty="0" smtClean="0">
              <a:solidFill>
                <a:srgbClr val="012445"/>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January 21</a:t>
            </a:r>
            <a:r>
              <a:rPr lang="en-US" b="1" i="1" baseline="30000" dirty="0" smtClean="0">
                <a:solidFill>
                  <a:srgbClr val="012445"/>
                </a:solidFill>
                <a:latin typeface="Franklin Gothic Book" pitchFamily="34" charset="0"/>
              </a:rPr>
              <a:t>st</a:t>
            </a:r>
            <a:r>
              <a:rPr lang="en-US" b="1" i="1" dirty="0" smtClean="0">
                <a:solidFill>
                  <a:srgbClr val="012445"/>
                </a:solidFill>
                <a:latin typeface="Franklin Gothic Book" pitchFamily="34" charset="0"/>
              </a:rPr>
              <a:t>, 2016</a:t>
            </a:r>
            <a:endParaRPr lang="en-US" b="1" i="1" dirty="0" smtClean="0">
              <a:solidFill>
                <a:srgbClr val="FF0000"/>
              </a:solidFill>
              <a:latin typeface="Franklin Gothic Book" pitchFamily="34" charset="0"/>
            </a:endParaRPr>
          </a:p>
          <a:p>
            <a:pPr fontAlgn="base">
              <a:lnSpc>
                <a:spcPct val="140000"/>
              </a:lnSpc>
              <a:spcBef>
                <a:spcPct val="0"/>
              </a:spcBef>
              <a:spcAft>
                <a:spcPct val="0"/>
              </a:spcAft>
            </a:pPr>
            <a:r>
              <a:rPr lang="en-US" b="1" i="1" dirty="0" smtClean="0">
                <a:solidFill>
                  <a:srgbClr val="012445"/>
                </a:solidFill>
                <a:latin typeface="Franklin Gothic Book" pitchFamily="34" charset="0"/>
              </a:rPr>
              <a:t>Contact: robert.snelick@nist.gov</a:t>
            </a:r>
          </a:p>
        </p:txBody>
      </p:sp>
    </p:spTree>
    <p:extLst>
      <p:ext uri="{BB962C8B-B14F-4D97-AF65-F5344CB8AC3E}">
        <p14:creationId xmlns:p14="http://schemas.microsoft.com/office/powerpoint/2010/main" val="2385629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68" y="76200"/>
            <a:ext cx="8610600" cy="496149"/>
          </a:xfrm>
        </p:spPr>
        <p:txBody>
          <a:bodyPr>
            <a:normAutofit fontScale="90000"/>
          </a:bodyPr>
          <a:lstStyle/>
          <a:p>
            <a:r>
              <a:rPr lang="en-US" sz="3100" dirty="0" smtClean="0"/>
              <a:t>Testing Tiers</a:t>
            </a:r>
            <a:endParaRPr lang="en-US" dirty="0"/>
          </a:p>
        </p:txBody>
      </p:sp>
      <p:pic>
        <p:nvPicPr>
          <p:cNvPr id="3" name="Picture 2"/>
          <p:cNvPicPr>
            <a:picLocks noChangeAspect="1"/>
          </p:cNvPicPr>
          <p:nvPr/>
        </p:nvPicPr>
        <p:blipFill>
          <a:blip r:embed="rId2"/>
          <a:stretch>
            <a:fillRect/>
          </a:stretch>
        </p:blipFill>
        <p:spPr>
          <a:xfrm>
            <a:off x="186267" y="609600"/>
            <a:ext cx="8686801" cy="5486400"/>
          </a:xfrm>
          <a:prstGeom prst="rect">
            <a:avLst/>
          </a:prstGeom>
        </p:spPr>
      </p:pic>
    </p:spTree>
    <p:extLst>
      <p:ext uri="{BB962C8B-B14F-4D97-AF65-F5344CB8AC3E}">
        <p14:creationId xmlns:p14="http://schemas.microsoft.com/office/powerpoint/2010/main" val="42077567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81000"/>
            <a:ext cx="8382000" cy="457200"/>
          </a:xfrm>
        </p:spPr>
        <p:txBody>
          <a:bodyPr>
            <a:normAutofit/>
          </a:bodyPr>
          <a:lstStyle/>
          <a:p>
            <a:r>
              <a:rPr lang="en-US" dirty="0" smtClean="0">
                <a:solidFill>
                  <a:srgbClr val="002060"/>
                </a:solidFill>
              </a:rPr>
              <a:t>HL7 Content  Testing: Test </a:t>
            </a:r>
            <a:r>
              <a:rPr lang="en-US" dirty="0">
                <a:solidFill>
                  <a:srgbClr val="002060"/>
                </a:solidFill>
              </a:rPr>
              <a:t>Tool Operation Modes</a:t>
            </a:r>
          </a:p>
        </p:txBody>
      </p:sp>
      <p:sp>
        <p:nvSpPr>
          <p:cNvPr id="9" name="Content Placeholder 8"/>
          <p:cNvSpPr>
            <a:spLocks noGrp="1"/>
          </p:cNvSpPr>
          <p:nvPr>
            <p:ph idx="1"/>
          </p:nvPr>
        </p:nvSpPr>
        <p:spPr>
          <a:xfrm>
            <a:off x="457200" y="914400"/>
            <a:ext cx="8382000" cy="5105400"/>
          </a:xfrm>
        </p:spPr>
        <p:txBody>
          <a:bodyPr>
            <a:normAutofit/>
          </a:bodyPr>
          <a:lstStyle/>
          <a:p>
            <a:pPr>
              <a:buClr>
                <a:srgbClr val="0070C0"/>
              </a:buClr>
              <a:buFont typeface="Wingdings" panose="05000000000000000000" pitchFamily="2" charset="2"/>
              <a:buChar char="Ø"/>
            </a:pPr>
            <a:r>
              <a:rPr lang="en-US" sz="2400" dirty="0"/>
              <a:t>Testing the Sender (Message Creation)</a:t>
            </a:r>
          </a:p>
          <a:p>
            <a:pPr lvl="1">
              <a:buClr>
                <a:srgbClr val="0070C0"/>
              </a:buClr>
              <a:buFont typeface="Wingdings" panose="05000000000000000000" pitchFamily="2" charset="2"/>
              <a:buChar char="Ø"/>
            </a:pPr>
            <a:r>
              <a:rPr lang="en-US" sz="2000" dirty="0"/>
              <a:t>Context-free Testing</a:t>
            </a:r>
          </a:p>
          <a:p>
            <a:pPr lvl="2">
              <a:buClr>
                <a:srgbClr val="0070C0"/>
              </a:buClr>
              <a:buFont typeface="Wingdings" panose="05000000000000000000" pitchFamily="2" charset="2"/>
              <a:buChar char="Ø"/>
            </a:pPr>
            <a:r>
              <a:rPr lang="en-US" sz="1600" dirty="0"/>
              <a:t>Provides a simple and convenient method for testing message structure and most vocabulary</a:t>
            </a:r>
          </a:p>
          <a:p>
            <a:pPr lvl="2">
              <a:buClr>
                <a:srgbClr val="0070C0"/>
              </a:buClr>
              <a:buFont typeface="Wingdings" panose="05000000000000000000" pitchFamily="2" charset="2"/>
              <a:buChar char="Ø"/>
            </a:pPr>
            <a:r>
              <a:rPr lang="en-US" sz="1600" dirty="0"/>
              <a:t>The context-free operational mode validates any message created by the EHR</a:t>
            </a:r>
          </a:p>
          <a:p>
            <a:pPr lvl="2">
              <a:buClr>
                <a:srgbClr val="0070C0"/>
              </a:buClr>
              <a:buFont typeface="Wingdings" panose="05000000000000000000" pitchFamily="2" charset="2"/>
              <a:buChar char="Ø"/>
            </a:pPr>
            <a:r>
              <a:rPr lang="en-US" sz="1600" dirty="0"/>
              <a:t>It is disassociated from a test script, test case, or specific content (test data</a:t>
            </a:r>
            <a:r>
              <a:rPr lang="en-US" sz="1600" dirty="0" smtClean="0"/>
              <a:t>)</a:t>
            </a:r>
          </a:p>
          <a:p>
            <a:pPr lvl="2">
              <a:buClr>
                <a:srgbClr val="0070C0"/>
              </a:buClr>
              <a:buFont typeface="Wingdings" panose="05000000000000000000" pitchFamily="2" charset="2"/>
              <a:buChar char="Ø"/>
            </a:pPr>
            <a:r>
              <a:rPr lang="en-US" sz="1600" dirty="0" smtClean="0"/>
              <a:t>Good for site-testing</a:t>
            </a:r>
            <a:endParaRPr lang="en-US" sz="1600" dirty="0"/>
          </a:p>
          <a:p>
            <a:pPr lvl="1">
              <a:buClr>
                <a:srgbClr val="0070C0"/>
              </a:buClr>
              <a:buFont typeface="Wingdings" panose="05000000000000000000" pitchFamily="2" charset="2"/>
              <a:buChar char="Ø"/>
            </a:pPr>
            <a:r>
              <a:rPr lang="en-US" sz="2000" dirty="0"/>
              <a:t>Context-based </a:t>
            </a:r>
            <a:r>
              <a:rPr lang="en-US" sz="2000" dirty="0" smtClean="0"/>
              <a:t>Testing </a:t>
            </a:r>
            <a:r>
              <a:rPr lang="en-US" sz="2000" dirty="0" smtClean="0">
                <a:solidFill>
                  <a:srgbClr val="C00000"/>
                </a:solidFill>
              </a:rPr>
              <a:t>(Use for Certification Testing)</a:t>
            </a:r>
            <a:endParaRPr lang="en-US" sz="2000" dirty="0">
              <a:solidFill>
                <a:srgbClr val="C00000"/>
              </a:solidFill>
            </a:endParaRPr>
          </a:p>
          <a:p>
            <a:pPr lvl="2">
              <a:buClr>
                <a:srgbClr val="0070C0"/>
              </a:buClr>
              <a:buFont typeface="Wingdings" panose="05000000000000000000" pitchFamily="2" charset="2"/>
              <a:buChar char="Ø"/>
            </a:pPr>
            <a:r>
              <a:rPr lang="en-US" sz="1600" dirty="0"/>
              <a:t>Test Cases provided </a:t>
            </a:r>
          </a:p>
          <a:p>
            <a:pPr lvl="2">
              <a:buClr>
                <a:srgbClr val="0070C0"/>
              </a:buClr>
              <a:buFont typeface="Wingdings" panose="05000000000000000000" pitchFamily="2" charset="2"/>
              <a:buChar char="Ø"/>
            </a:pPr>
            <a:r>
              <a:rPr lang="en-US" sz="1600" dirty="0"/>
              <a:t>Context (specific Test Scenario, etc.) is known to validation tool</a:t>
            </a:r>
          </a:p>
          <a:p>
            <a:pPr lvl="2">
              <a:buClr>
                <a:srgbClr val="0070C0"/>
              </a:buClr>
              <a:buFont typeface="Wingdings" panose="05000000000000000000" pitchFamily="2" charset="2"/>
              <a:buChar char="Ø"/>
            </a:pPr>
            <a:r>
              <a:rPr lang="en-US" sz="1600" dirty="0"/>
              <a:t>Expands the scope of </a:t>
            </a:r>
            <a:r>
              <a:rPr lang="en-US" sz="1600" dirty="0" smtClean="0"/>
              <a:t>testing</a:t>
            </a:r>
          </a:p>
          <a:p>
            <a:pPr lvl="2">
              <a:buClr>
                <a:srgbClr val="0070C0"/>
              </a:buClr>
              <a:buFont typeface="Wingdings" panose="05000000000000000000" pitchFamily="2" charset="2"/>
              <a:buChar char="Ø"/>
            </a:pPr>
            <a:r>
              <a:rPr lang="en-US" sz="1600" dirty="0" smtClean="0"/>
              <a:t>Used in product certification testing</a:t>
            </a:r>
            <a:endParaRPr lang="en-US" sz="1600" dirty="0"/>
          </a:p>
          <a:p>
            <a:pPr>
              <a:buClr>
                <a:srgbClr val="0070C0"/>
              </a:buClr>
              <a:buFont typeface="Wingdings" panose="05000000000000000000" pitchFamily="2" charset="2"/>
              <a:buChar char="Ø"/>
            </a:pPr>
            <a:r>
              <a:rPr lang="en-US" sz="2400" dirty="0"/>
              <a:t>Testing the Receiver (Incorporation</a:t>
            </a:r>
            <a:r>
              <a:rPr lang="en-US" sz="2400" dirty="0" smtClean="0"/>
              <a:t>)</a:t>
            </a:r>
            <a:endParaRPr lang="en-US" sz="2400" dirty="0"/>
          </a:p>
          <a:p>
            <a:pPr lvl="1">
              <a:buClr>
                <a:srgbClr val="0070C0"/>
              </a:buClr>
              <a:buFont typeface="Wingdings" panose="05000000000000000000" pitchFamily="2" charset="2"/>
              <a:buChar char="Ø"/>
            </a:pPr>
            <a:r>
              <a:rPr lang="en-US" sz="2000" dirty="0"/>
              <a:t>Incorporation of message and associated functional requirements</a:t>
            </a:r>
          </a:p>
          <a:p>
            <a:pPr lvl="1">
              <a:buClr>
                <a:srgbClr val="0070C0"/>
              </a:buClr>
              <a:buFont typeface="Wingdings" panose="05000000000000000000" pitchFamily="2" charset="2"/>
              <a:buChar char="Ø"/>
            </a:pPr>
            <a:r>
              <a:rPr lang="en-US" sz="2000" dirty="0"/>
              <a:t>Employs inspection testing (Juror Document)</a:t>
            </a:r>
          </a:p>
        </p:txBody>
      </p:sp>
    </p:spTree>
    <p:extLst>
      <p:ext uri="{BB962C8B-B14F-4D97-AF65-F5344CB8AC3E}">
        <p14:creationId xmlns:p14="http://schemas.microsoft.com/office/powerpoint/2010/main" val="1107896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Context-free Testing: HL7 Content</a:t>
            </a:r>
            <a:endParaRPr lang="en-US" dirty="0"/>
          </a:p>
        </p:txBody>
      </p:sp>
      <p:sp>
        <p:nvSpPr>
          <p:cNvPr id="3" name="Content Placeholder 2"/>
          <p:cNvSpPr>
            <a:spLocks noGrp="1"/>
          </p:cNvSpPr>
          <p:nvPr>
            <p:ph idx="1"/>
          </p:nvPr>
        </p:nvSpPr>
        <p:spPr>
          <a:xfrm>
            <a:off x="381000" y="3733800"/>
            <a:ext cx="8353425" cy="2351088"/>
          </a:xfrm>
        </p:spPr>
        <p:txBody>
          <a:bodyPr/>
          <a:lstStyle/>
          <a:p>
            <a:pPr>
              <a:buClr>
                <a:srgbClr val="0070C0"/>
              </a:buClr>
              <a:buFont typeface="Wingdings" panose="05000000000000000000" pitchFamily="2" charset="2"/>
              <a:buChar char="Ø"/>
            </a:pPr>
            <a:r>
              <a:rPr lang="en-US" sz="1600" dirty="0"/>
              <a:t>No Test Cases provided </a:t>
            </a:r>
          </a:p>
          <a:p>
            <a:pPr>
              <a:buClr>
                <a:srgbClr val="0070C0"/>
              </a:buClr>
              <a:buFont typeface="Wingdings" panose="05000000000000000000" pitchFamily="2" charset="2"/>
              <a:buChar char="Ø"/>
            </a:pPr>
            <a:r>
              <a:rPr lang="en-US" sz="1600" dirty="0"/>
              <a:t>Context (Test Scenario, etc.) is unknown to validation tool</a:t>
            </a:r>
          </a:p>
          <a:p>
            <a:pPr>
              <a:buClr>
                <a:srgbClr val="0070C0"/>
              </a:buClr>
              <a:buFont typeface="Wingdings" panose="05000000000000000000" pitchFamily="2" charset="2"/>
              <a:buChar char="Ø"/>
            </a:pPr>
            <a:r>
              <a:rPr lang="en-US" sz="1600" dirty="0"/>
              <a:t>May be used to test any message created by an EHR</a:t>
            </a:r>
          </a:p>
          <a:p>
            <a:pPr>
              <a:buClr>
                <a:srgbClr val="0070C0"/>
              </a:buClr>
              <a:buFont typeface="Wingdings" panose="05000000000000000000" pitchFamily="2" charset="2"/>
              <a:buChar char="Ø"/>
            </a:pPr>
            <a:r>
              <a:rPr lang="en-US" sz="1600" dirty="0"/>
              <a:t>Provides a simple and convenient method for testing message structure and   most </a:t>
            </a:r>
            <a:r>
              <a:rPr lang="en-US" sz="1600" i="1" dirty="0"/>
              <a:t>vocabulary</a:t>
            </a:r>
          </a:p>
          <a:p>
            <a:pPr>
              <a:buClr>
                <a:srgbClr val="0070C0"/>
              </a:buClr>
              <a:buFont typeface="Wingdings" panose="05000000000000000000" pitchFamily="2" charset="2"/>
              <a:buChar char="Ø"/>
            </a:pPr>
            <a:r>
              <a:rPr lang="en-US" sz="1600" dirty="0"/>
              <a:t>Typically is not used for certifying EHR technologies for the ONC certification criteria, but may be used for certification testing in specific </a:t>
            </a:r>
            <a:r>
              <a:rPr lang="en-US" sz="1600" dirty="0" smtClean="0"/>
              <a:t>instances (the </a:t>
            </a:r>
            <a:r>
              <a:rPr lang="en-US" sz="1600" dirty="0"/>
              <a:t>Tester must perform visual inspection to validate content of message</a:t>
            </a:r>
            <a:r>
              <a:rPr lang="en-US" sz="1600" dirty="0" smtClean="0"/>
              <a:t>)</a:t>
            </a:r>
            <a:endParaRPr lang="en-US" sz="16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863600"/>
            <a:ext cx="41148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67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28600"/>
            <a:ext cx="8382000" cy="457200"/>
          </a:xfrm>
        </p:spPr>
        <p:txBody>
          <a:bodyPr>
            <a:normAutofit/>
          </a:bodyPr>
          <a:lstStyle/>
          <a:p>
            <a:r>
              <a:rPr lang="en-US" dirty="0">
                <a:solidFill>
                  <a:srgbClr val="002060"/>
                </a:solidFill>
              </a:rPr>
              <a:t>Context-based Testing (Sending Application</a:t>
            </a:r>
            <a:r>
              <a:rPr lang="en-US" dirty="0" smtClean="0">
                <a:solidFill>
                  <a:srgbClr val="002060"/>
                </a:solidFill>
              </a:rPr>
              <a:t>)</a:t>
            </a:r>
            <a:endParaRPr lang="en-US" dirty="0">
              <a:solidFill>
                <a:srgbClr val="002060"/>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9025"/>
            <a:ext cx="6717792" cy="466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 y="5867400"/>
            <a:ext cx="3352800" cy="307777"/>
          </a:xfrm>
          <a:prstGeom prst="rect">
            <a:avLst/>
          </a:prstGeom>
          <a:noFill/>
        </p:spPr>
        <p:txBody>
          <a:bodyPr wrap="square" rtlCol="0">
            <a:spAutoFit/>
          </a:bodyPr>
          <a:lstStyle/>
          <a:p>
            <a:r>
              <a:rPr lang="en-US" sz="1400" dirty="0" smtClean="0"/>
              <a:t>Note: EHR-S is the SUT in this Example</a:t>
            </a:r>
            <a:endParaRPr lang="en-US" sz="1400" dirty="0"/>
          </a:p>
        </p:txBody>
      </p:sp>
      <p:sp>
        <p:nvSpPr>
          <p:cNvPr id="3" name="TextBox 2"/>
          <p:cNvSpPr txBox="1"/>
          <p:nvPr/>
        </p:nvSpPr>
        <p:spPr>
          <a:xfrm>
            <a:off x="457200" y="617771"/>
            <a:ext cx="2916183" cy="369332"/>
          </a:xfrm>
          <a:prstGeom prst="rect">
            <a:avLst/>
          </a:prstGeom>
          <a:noFill/>
        </p:spPr>
        <p:txBody>
          <a:bodyPr wrap="none" rtlCol="0">
            <a:spAutoFit/>
          </a:bodyPr>
          <a:lstStyle/>
          <a:p>
            <a:r>
              <a:rPr lang="en-US" dirty="0" smtClean="0">
                <a:solidFill>
                  <a:srgbClr val="C00000"/>
                </a:solidFill>
              </a:rPr>
              <a:t>Used for ONC Certification</a:t>
            </a:r>
            <a:endParaRPr lang="en-US" dirty="0">
              <a:solidFill>
                <a:srgbClr val="C00000"/>
              </a:solidFill>
            </a:endParaRPr>
          </a:p>
        </p:txBody>
      </p:sp>
    </p:spTree>
    <p:extLst>
      <p:ext uri="{BB962C8B-B14F-4D97-AF65-F5344CB8AC3E}">
        <p14:creationId xmlns:p14="http://schemas.microsoft.com/office/powerpoint/2010/main" val="1069978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a:solidFill>
                  <a:srgbClr val="002060"/>
                </a:solidFill>
              </a:rPr>
              <a:t>Context-based Testing</a:t>
            </a:r>
          </a:p>
        </p:txBody>
      </p:sp>
      <p:sp>
        <p:nvSpPr>
          <p:cNvPr id="9" name="Content Placeholder 8"/>
          <p:cNvSpPr>
            <a:spLocks noGrp="1"/>
          </p:cNvSpPr>
          <p:nvPr>
            <p:ph idx="1"/>
          </p:nvPr>
        </p:nvSpPr>
        <p:spPr>
          <a:xfrm>
            <a:off x="457200" y="914400"/>
            <a:ext cx="8382000" cy="5105400"/>
          </a:xfrm>
        </p:spPr>
        <p:txBody>
          <a:bodyPr>
            <a:normAutofit fontScale="85000" lnSpcReduction="10000"/>
          </a:bodyPr>
          <a:lstStyle/>
          <a:p>
            <a:pPr>
              <a:buClr>
                <a:srgbClr val="0070C0"/>
              </a:buClr>
              <a:buFont typeface="Wingdings" panose="05000000000000000000" pitchFamily="2" charset="2"/>
              <a:buChar char="Ø"/>
            </a:pPr>
            <a:r>
              <a:rPr lang="en-US" sz="2400" dirty="0"/>
              <a:t>The context-based operational mode validates messages associated with a given test script that includes data for a specific test scenario</a:t>
            </a:r>
          </a:p>
          <a:p>
            <a:pPr lvl="1">
              <a:buClr>
                <a:srgbClr val="0070C0"/>
              </a:buClr>
              <a:buFont typeface="Wingdings" panose="05000000000000000000" pitchFamily="2" charset="2"/>
              <a:buChar char="Ø"/>
            </a:pPr>
            <a:r>
              <a:rPr lang="en-US" sz="2000" dirty="0"/>
              <a:t>The EHR creates a message that corresponds to the test data provided in the test </a:t>
            </a:r>
            <a:r>
              <a:rPr lang="en-US" sz="2000" dirty="0" smtClean="0"/>
              <a:t>script – Supports different use cases (Administered, Refusal, etc.)</a:t>
            </a:r>
            <a:endParaRPr lang="en-US" sz="2000" dirty="0"/>
          </a:p>
          <a:p>
            <a:pPr lvl="1">
              <a:buClr>
                <a:srgbClr val="0070C0"/>
              </a:buClr>
              <a:buFont typeface="Wingdings" panose="05000000000000000000" pitchFamily="2" charset="2"/>
              <a:buChar char="Ø"/>
            </a:pPr>
            <a:r>
              <a:rPr lang="en-US" sz="2000" dirty="0"/>
              <a:t>Testing will include the technical requirements and content-specific requirements specified in the test case</a:t>
            </a:r>
          </a:p>
          <a:p>
            <a:pPr>
              <a:buClr>
                <a:srgbClr val="0070C0"/>
              </a:buClr>
              <a:buFont typeface="Wingdings" panose="05000000000000000000" pitchFamily="2" charset="2"/>
              <a:buChar char="Ø"/>
            </a:pPr>
            <a:r>
              <a:rPr lang="en-US" sz="2400" dirty="0"/>
              <a:t>Context (specific Test Scenario, etc.) is known to validation tool</a:t>
            </a:r>
          </a:p>
          <a:p>
            <a:pPr>
              <a:buClr>
                <a:srgbClr val="0070C0"/>
              </a:buClr>
              <a:buFont typeface="Wingdings" panose="05000000000000000000" pitchFamily="2" charset="2"/>
              <a:buChar char="Ø"/>
            </a:pPr>
            <a:r>
              <a:rPr lang="en-US" sz="2400" dirty="0"/>
              <a:t>Provides a method for testing/assessing a message for all conformance requirements of an Implementation Guide </a:t>
            </a:r>
          </a:p>
          <a:p>
            <a:pPr>
              <a:buClr>
                <a:srgbClr val="0070C0"/>
              </a:buClr>
              <a:buFont typeface="Wingdings" panose="05000000000000000000" pitchFamily="2" charset="2"/>
              <a:buChar char="Ø"/>
            </a:pPr>
            <a:r>
              <a:rPr lang="en-US" sz="2400" dirty="0"/>
              <a:t>Is used for certifying EHR technologies for the ONC certification criteria</a:t>
            </a:r>
          </a:p>
          <a:p>
            <a:pPr>
              <a:buClr>
                <a:srgbClr val="0070C0"/>
              </a:buClr>
              <a:buFont typeface="Wingdings" panose="05000000000000000000" pitchFamily="2" charset="2"/>
              <a:buChar char="Ø"/>
            </a:pPr>
            <a:r>
              <a:rPr lang="en-US" sz="2400" b="1" dirty="0"/>
              <a:t>Significantly expands the scope of testing</a:t>
            </a:r>
          </a:p>
          <a:p>
            <a:pPr lvl="1">
              <a:buClr>
                <a:srgbClr val="0070C0"/>
              </a:buClr>
              <a:buFont typeface="Wingdings" panose="05000000000000000000" pitchFamily="2" charset="2"/>
              <a:buChar char="Ø"/>
            </a:pPr>
            <a:r>
              <a:rPr lang="en-US" sz="2000" dirty="0"/>
              <a:t>Usage: Required, but may be empty (RE),  Conditionals (C)</a:t>
            </a:r>
          </a:p>
          <a:p>
            <a:pPr lvl="1">
              <a:buClr>
                <a:srgbClr val="0070C0"/>
              </a:buClr>
              <a:buFont typeface="Wingdings" panose="05000000000000000000" pitchFamily="2" charset="2"/>
              <a:buChar char="Ø"/>
            </a:pPr>
            <a:r>
              <a:rPr lang="en-US" sz="2000" dirty="0"/>
              <a:t>Cardinality: Ranges</a:t>
            </a:r>
          </a:p>
          <a:p>
            <a:pPr lvl="1">
              <a:buClr>
                <a:srgbClr val="0070C0"/>
              </a:buClr>
              <a:buFont typeface="Wingdings" panose="05000000000000000000" pitchFamily="2" charset="2"/>
              <a:buChar char="Ø"/>
            </a:pPr>
            <a:r>
              <a:rPr lang="en-US" sz="2000" dirty="0"/>
              <a:t>Length: Ranges</a:t>
            </a:r>
          </a:p>
          <a:p>
            <a:pPr lvl="1">
              <a:buClr>
                <a:srgbClr val="0070C0"/>
              </a:buClr>
              <a:buFont typeface="Wingdings" panose="05000000000000000000" pitchFamily="2" charset="2"/>
              <a:buChar char="Ø"/>
            </a:pPr>
            <a:r>
              <a:rPr lang="en-US" sz="2000" dirty="0"/>
              <a:t>Vocabulary</a:t>
            </a:r>
          </a:p>
          <a:p>
            <a:pPr>
              <a:buClr>
                <a:srgbClr val="0070C0"/>
              </a:buClr>
              <a:buFont typeface="Wingdings" panose="05000000000000000000" pitchFamily="2" charset="2"/>
              <a:buChar char="Ø"/>
            </a:pPr>
            <a:r>
              <a:rPr lang="en-US" sz="2400" b="1" dirty="0"/>
              <a:t>Helps Interpretation and Use of the Standards</a:t>
            </a:r>
          </a:p>
        </p:txBody>
      </p:sp>
    </p:spTree>
    <p:extLst>
      <p:ext uri="{BB962C8B-B14F-4D97-AF65-F5344CB8AC3E}">
        <p14:creationId xmlns:p14="http://schemas.microsoft.com/office/powerpoint/2010/main" val="617172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Test Case Overview</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fontScale="92500" lnSpcReduction="10000"/>
          </a:bodyPr>
          <a:lstStyle/>
          <a:p>
            <a:pPr>
              <a:buClr>
                <a:srgbClr val="0070C0"/>
              </a:buClr>
              <a:buFont typeface="Wingdings" panose="05000000000000000000" pitchFamily="2" charset="2"/>
              <a:buChar char="Ø"/>
            </a:pPr>
            <a:r>
              <a:rPr lang="en-US" sz="2400" dirty="0" smtClean="0"/>
              <a:t>Example use cases and messages</a:t>
            </a:r>
            <a:endParaRPr lang="en-US" sz="2400" dirty="0"/>
          </a:p>
          <a:p>
            <a:pPr lvl="1">
              <a:buClr>
                <a:srgbClr val="0070C0"/>
              </a:buClr>
              <a:buFont typeface="Wingdings" panose="05000000000000000000" pitchFamily="2" charset="2"/>
              <a:buChar char="Ø"/>
            </a:pPr>
            <a:r>
              <a:rPr lang="en-US" sz="2000" dirty="0" smtClean="0"/>
              <a:t>Provides realistic scenarios</a:t>
            </a:r>
          </a:p>
          <a:p>
            <a:pPr lvl="1">
              <a:buClr>
                <a:srgbClr val="0070C0"/>
              </a:buClr>
              <a:buFont typeface="Wingdings" panose="05000000000000000000" pitchFamily="2" charset="2"/>
              <a:buChar char="Ø"/>
            </a:pPr>
            <a:r>
              <a:rPr lang="en-US" sz="2000" dirty="0"/>
              <a:t>D</a:t>
            </a:r>
            <a:r>
              <a:rPr lang="en-US" sz="2000" dirty="0" smtClean="0"/>
              <a:t>emonstrates desired interpretation and implementation of the standard—”brings it all together”</a:t>
            </a:r>
          </a:p>
          <a:p>
            <a:pPr lvl="1">
              <a:buClr>
                <a:srgbClr val="0070C0"/>
              </a:buClr>
              <a:buFont typeface="Wingdings" panose="05000000000000000000" pitchFamily="2" charset="2"/>
              <a:buChar char="Ø"/>
            </a:pPr>
            <a:r>
              <a:rPr lang="en-US" sz="2000" dirty="0" smtClean="0"/>
              <a:t>Implementers like to copy what they see—”we provide the example we want them to copy!”</a:t>
            </a:r>
          </a:p>
          <a:p>
            <a:pPr>
              <a:buClr>
                <a:srgbClr val="0070C0"/>
              </a:buClr>
              <a:buFont typeface="Wingdings" panose="05000000000000000000" pitchFamily="2" charset="2"/>
              <a:buChar char="Ø"/>
            </a:pPr>
            <a:r>
              <a:rPr lang="en-US" sz="2400" dirty="0" smtClean="0"/>
              <a:t>Test Plan</a:t>
            </a:r>
          </a:p>
          <a:p>
            <a:pPr lvl="1">
              <a:buClr>
                <a:srgbClr val="0070C0"/>
              </a:buClr>
              <a:buFont typeface="Wingdings" panose="05000000000000000000" pitchFamily="2" charset="2"/>
              <a:buChar char="Ø"/>
            </a:pPr>
            <a:r>
              <a:rPr lang="en-US" sz="2000" dirty="0" smtClean="0"/>
              <a:t>Scenario/Test Cases</a:t>
            </a:r>
          </a:p>
          <a:p>
            <a:pPr lvl="1">
              <a:buClr>
                <a:srgbClr val="0070C0"/>
              </a:buClr>
              <a:buFont typeface="Wingdings" panose="05000000000000000000" pitchFamily="2" charset="2"/>
              <a:buChar char="Ø"/>
            </a:pPr>
            <a:r>
              <a:rPr lang="en-US" sz="2000" dirty="0" smtClean="0"/>
              <a:t>Test Story</a:t>
            </a:r>
          </a:p>
          <a:p>
            <a:pPr lvl="1">
              <a:buClr>
                <a:srgbClr val="0070C0"/>
              </a:buClr>
              <a:buFont typeface="Wingdings" panose="05000000000000000000" pitchFamily="2" charset="2"/>
              <a:buChar char="Ø"/>
            </a:pPr>
            <a:r>
              <a:rPr lang="en-US" sz="2000" dirty="0" smtClean="0"/>
              <a:t>Test Data</a:t>
            </a:r>
          </a:p>
          <a:p>
            <a:pPr lvl="1">
              <a:buClr>
                <a:srgbClr val="0070C0"/>
              </a:buClr>
              <a:buFont typeface="Wingdings" panose="05000000000000000000" pitchFamily="2" charset="2"/>
              <a:buChar char="Ø"/>
            </a:pPr>
            <a:r>
              <a:rPr lang="en-US" sz="2000" dirty="0" smtClean="0"/>
              <a:t>Test Objectives</a:t>
            </a:r>
          </a:p>
          <a:p>
            <a:pPr lvl="1">
              <a:buClr>
                <a:srgbClr val="0070C0"/>
              </a:buClr>
              <a:buFont typeface="Wingdings" panose="05000000000000000000" pitchFamily="2" charset="2"/>
              <a:buChar char="Ø"/>
            </a:pPr>
            <a:r>
              <a:rPr lang="en-US" sz="2000" dirty="0" smtClean="0"/>
              <a:t>Pre-condition/Post Conditions</a:t>
            </a:r>
          </a:p>
          <a:p>
            <a:pPr lvl="1">
              <a:buClr>
                <a:srgbClr val="0070C0"/>
              </a:buClr>
              <a:buFont typeface="Wingdings" panose="05000000000000000000" pitchFamily="2" charset="2"/>
              <a:buChar char="Ø"/>
            </a:pPr>
            <a:r>
              <a:rPr lang="en-US" sz="2000" dirty="0" smtClean="0"/>
              <a:t>Evaluation Criteria and Notes to Testers</a:t>
            </a:r>
          </a:p>
          <a:p>
            <a:pPr lvl="1">
              <a:buClr>
                <a:srgbClr val="0070C0"/>
              </a:buClr>
              <a:buFont typeface="Wingdings" panose="05000000000000000000" pitchFamily="2" charset="2"/>
              <a:buChar char="Ø"/>
            </a:pPr>
            <a:r>
              <a:rPr lang="en-US" sz="2000" dirty="0" smtClean="0"/>
              <a:t>Poses questions to common real world scenarios and provides answers</a:t>
            </a:r>
          </a:p>
          <a:p>
            <a:pPr>
              <a:buClr>
                <a:srgbClr val="0070C0"/>
              </a:buClr>
              <a:buFont typeface="Wingdings" panose="05000000000000000000" pitchFamily="2" charset="2"/>
              <a:buChar char="Ø"/>
            </a:pPr>
            <a:r>
              <a:rPr lang="en-US" sz="2400" dirty="0" smtClean="0"/>
              <a:t>Dynamic “living” test cases on test site</a:t>
            </a:r>
            <a:endParaRPr lang="en-US" sz="2400" dirty="0"/>
          </a:p>
        </p:txBody>
      </p:sp>
    </p:spTree>
    <p:extLst>
      <p:ext uri="{BB962C8B-B14F-4D97-AF65-F5344CB8AC3E}">
        <p14:creationId xmlns:p14="http://schemas.microsoft.com/office/powerpoint/2010/main" val="1918130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1"/>
            <a:ext cx="3733799" cy="464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9600" y="811494"/>
            <a:ext cx="3810000" cy="459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Test Cases: Test Story</a:t>
            </a:r>
            <a:endParaRPr lang="en-US" dirty="0"/>
          </a:p>
        </p:txBody>
      </p:sp>
      <p:sp>
        <p:nvSpPr>
          <p:cNvPr id="2" name="Slide Number Placeholder 1"/>
          <p:cNvSpPr>
            <a:spLocks noGrp="1"/>
          </p:cNvSpPr>
          <p:nvPr>
            <p:ph type="sldNum" sz="quarter" idx="10"/>
          </p:nvPr>
        </p:nvSpPr>
        <p:spPr>
          <a:xfrm>
            <a:off x="3886200" y="6416675"/>
            <a:ext cx="2133600" cy="365125"/>
          </a:xfrm>
        </p:spPr>
        <p:txBody>
          <a:bodyPr/>
          <a:lstStyle/>
          <a:p>
            <a:pPr algn="ctr"/>
            <a:fld id="{EA31CE9E-EEB0-4064-9934-BEB9D43E6608}" type="slidenum">
              <a:rPr lang="en-US" sz="1400" smtClean="0">
                <a:solidFill>
                  <a:schemeClr val="bg1"/>
                </a:solidFill>
              </a:rPr>
              <a:pPr algn="ctr"/>
              <a:t>16</a:t>
            </a:fld>
            <a:endParaRPr lang="en-US" dirty="0">
              <a:solidFill>
                <a:schemeClr val="bg1"/>
              </a:solidFill>
            </a:endParaRPr>
          </a:p>
        </p:txBody>
      </p:sp>
      <p:sp>
        <p:nvSpPr>
          <p:cNvPr id="4" name="TextBox 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
        <p:nvSpPr>
          <p:cNvPr id="5" name="TextBox 4"/>
          <p:cNvSpPr txBox="1"/>
          <p:nvPr/>
        </p:nvSpPr>
        <p:spPr>
          <a:xfrm>
            <a:off x="4724400" y="1295400"/>
            <a:ext cx="3657600" cy="1200329"/>
          </a:xfrm>
          <a:prstGeom prst="rect">
            <a:avLst/>
          </a:prstGeom>
          <a:noFill/>
        </p:spPr>
        <p:txBody>
          <a:bodyPr wrap="square" rtlCol="0">
            <a:spAutoFit/>
          </a:bodyPr>
          <a:lstStyle/>
          <a:p>
            <a:r>
              <a:rPr lang="en-US" dirty="0" smtClean="0"/>
              <a:t>Each Test Case includes </a:t>
            </a:r>
            <a:r>
              <a:rPr lang="en-US" dirty="0"/>
              <a:t>a narrative </a:t>
            </a:r>
            <a:r>
              <a:rPr lang="en-US" dirty="0" smtClean="0"/>
              <a:t>Test </a:t>
            </a:r>
            <a:r>
              <a:rPr lang="en-US" dirty="0"/>
              <a:t>S</a:t>
            </a:r>
            <a:r>
              <a:rPr lang="en-US" dirty="0" smtClean="0"/>
              <a:t>tory that describes a </a:t>
            </a:r>
            <a:r>
              <a:rPr lang="en-US" dirty="0"/>
              <a:t>real world </a:t>
            </a:r>
            <a:r>
              <a:rPr lang="en-US" dirty="0" smtClean="0"/>
              <a:t>situation and provides context </a:t>
            </a:r>
            <a:r>
              <a:rPr lang="en-US" u="sng" dirty="0"/>
              <a:t>for </a:t>
            </a:r>
            <a:r>
              <a:rPr lang="en-US" u="sng" dirty="0" smtClean="0"/>
              <a:t>each Test Step</a:t>
            </a:r>
            <a:endParaRPr lang="en-US" u="sng" dirty="0"/>
          </a:p>
        </p:txBody>
      </p:sp>
    </p:spTree>
    <p:extLst>
      <p:ext uri="{BB962C8B-B14F-4D97-AF65-F5344CB8AC3E}">
        <p14:creationId xmlns:p14="http://schemas.microsoft.com/office/powerpoint/2010/main" val="3248435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679260"/>
            <a:ext cx="3445788" cy="490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Test </a:t>
            </a:r>
            <a:r>
              <a:rPr lang="en-US" dirty="0"/>
              <a:t>D</a:t>
            </a:r>
            <a:r>
              <a:rPr lang="en-US" dirty="0" smtClean="0"/>
              <a:t>ata Specification</a:t>
            </a:r>
            <a:endParaRPr lang="en-US" dirty="0" smtClean="0">
              <a:solidFill>
                <a:srgbClr val="FF0000"/>
              </a:solidFill>
            </a:endParaRPr>
          </a:p>
        </p:txBody>
      </p:sp>
      <p:sp>
        <p:nvSpPr>
          <p:cNvPr id="9" name="TextBox 8"/>
          <p:cNvSpPr txBox="1"/>
          <p:nvPr/>
        </p:nvSpPr>
        <p:spPr>
          <a:xfrm>
            <a:off x="4800600" y="847068"/>
            <a:ext cx="3505200" cy="4524315"/>
          </a:xfrm>
          <a:prstGeom prst="rect">
            <a:avLst/>
          </a:prstGeom>
          <a:noFill/>
        </p:spPr>
        <p:txBody>
          <a:bodyPr wrap="square" rtlCol="0">
            <a:spAutoFit/>
          </a:bodyPr>
          <a:lstStyle/>
          <a:p>
            <a:pPr marL="285750" indent="-285750">
              <a:buFont typeface="Arial" pitchFamily="34" charset="0"/>
              <a:buChar char="•"/>
            </a:pPr>
            <a:r>
              <a:rPr lang="en-US" dirty="0" smtClean="0"/>
              <a:t>Each Test Case includes a Test </a:t>
            </a:r>
            <a:r>
              <a:rPr lang="en-US" dirty="0"/>
              <a:t>D</a:t>
            </a:r>
            <a:r>
              <a:rPr lang="en-US" dirty="0" smtClean="0"/>
              <a:t>ata Specification </a:t>
            </a:r>
            <a:r>
              <a:rPr lang="en-US" u="sng" dirty="0" smtClean="0"/>
              <a:t>for each Test Step</a:t>
            </a:r>
            <a:r>
              <a:rPr lang="en-US" dirty="0" smtClean="0"/>
              <a:t> for which test data are expected to be entered into the HIT Module</a:t>
            </a:r>
            <a:endParaRPr lang="en-US" u="sng" dirty="0" smtClean="0"/>
          </a:p>
          <a:p>
            <a:pPr marL="627063" lvl="1" indent="-285750">
              <a:buFont typeface="Arial" pitchFamily="34" charset="0"/>
              <a:buChar char="-"/>
            </a:pPr>
            <a:r>
              <a:rPr lang="en-US" sz="1600" dirty="0" smtClean="0"/>
              <a:t>Lists data associated with the Test Story</a:t>
            </a:r>
          </a:p>
          <a:p>
            <a:pPr marL="627063" lvl="1" indent="-285750">
              <a:buFont typeface="Arial" pitchFamily="34" charset="0"/>
              <a:buChar char="-"/>
            </a:pPr>
            <a:r>
              <a:rPr lang="en-US" sz="1600" dirty="0" smtClean="0"/>
              <a:t>Consists </a:t>
            </a:r>
            <a:r>
              <a:rPr lang="en-US" sz="1600" dirty="0"/>
              <a:t>of </a:t>
            </a:r>
            <a:r>
              <a:rPr lang="en-US" sz="1600" dirty="0" smtClean="0"/>
              <a:t>typical information found in </a:t>
            </a:r>
            <a:r>
              <a:rPr lang="en-US" sz="1600" dirty="0"/>
              <a:t>the clinical </a:t>
            </a:r>
            <a:r>
              <a:rPr lang="en-US" sz="1600" dirty="0" smtClean="0"/>
              <a:t>setting </a:t>
            </a:r>
          </a:p>
          <a:p>
            <a:pPr marL="627063" lvl="1" indent="-285750">
              <a:buFont typeface="Arial" pitchFamily="34" charset="0"/>
              <a:buChar char="-"/>
            </a:pPr>
            <a:r>
              <a:rPr lang="en-US" sz="1600" dirty="0" smtClean="0"/>
              <a:t>Along with the Test Story, provides </a:t>
            </a:r>
            <a:r>
              <a:rPr lang="en-US" sz="1600" dirty="0"/>
              <a:t>sufficient information </a:t>
            </a:r>
            <a:r>
              <a:rPr lang="en-US" sz="1600" dirty="0" smtClean="0"/>
              <a:t>to </a:t>
            </a:r>
            <a:r>
              <a:rPr lang="en-US" sz="1600" dirty="0"/>
              <a:t>be entered into the </a:t>
            </a:r>
            <a:r>
              <a:rPr lang="en-US" sz="1600" dirty="0" smtClean="0"/>
              <a:t>HIT Module for the Test Step</a:t>
            </a:r>
          </a:p>
          <a:p>
            <a:pPr marL="285750" indent="-285750">
              <a:buFont typeface="Arial" pitchFamily="34" charset="0"/>
              <a:buChar char="•"/>
            </a:pPr>
            <a:r>
              <a:rPr lang="en-US" dirty="0" smtClean="0"/>
              <a:t>A test </a:t>
            </a:r>
            <a:r>
              <a:rPr lang="en-US" dirty="0"/>
              <a:t>message is </a:t>
            </a:r>
            <a:r>
              <a:rPr lang="en-US" dirty="0" smtClean="0"/>
              <a:t>generated using </a:t>
            </a:r>
            <a:r>
              <a:rPr lang="en-US" dirty="0"/>
              <a:t>these data and the </a:t>
            </a:r>
            <a:r>
              <a:rPr lang="en-US" dirty="0" smtClean="0"/>
              <a:t>HIT Module functions </a:t>
            </a:r>
            <a:endParaRPr lang="en-US" dirty="0"/>
          </a:p>
        </p:txBody>
      </p:sp>
      <p:sp>
        <p:nvSpPr>
          <p:cNvPr id="13" name="Slide Number Placeholder 3"/>
          <p:cNvSpPr txBox="1">
            <a:spLocks noGrp="1"/>
          </p:cNvSpPr>
          <p:nvPr/>
        </p:nvSpPr>
        <p:spPr bwMode="auto">
          <a:xfrm>
            <a:off x="3919538" y="64452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17</a:t>
            </a:fld>
            <a:endParaRPr lang="en-US" sz="1400" dirty="0">
              <a:solidFill>
                <a:schemeClr val="bg1"/>
              </a:solidFill>
            </a:endParaRPr>
          </a:p>
        </p:txBody>
      </p:sp>
      <p:sp>
        <p:nvSpPr>
          <p:cNvPr id="2" name="Slide Number Placeholder 1"/>
          <p:cNvSpPr>
            <a:spLocks noGrp="1"/>
          </p:cNvSpPr>
          <p:nvPr>
            <p:ph type="sldNum" sz="quarter" idx="10"/>
          </p:nvPr>
        </p:nvSpPr>
        <p:spPr/>
        <p:txBody>
          <a:bodyPr/>
          <a:lstStyle/>
          <a:p>
            <a:pPr>
              <a:defRPr/>
            </a:pPr>
            <a:fld id="{EA31CE9E-EEB0-4064-9934-BEB9D43E6608}" type="slidenum">
              <a:rPr lang="en-US" smtClean="0"/>
              <a:pPr>
                <a:defRPr/>
              </a:pPr>
              <a:t>17</a:t>
            </a:fld>
            <a:endParaRPr lang="en-US" dirty="0"/>
          </a:p>
        </p:txBody>
      </p:sp>
      <p:sp>
        <p:nvSpPr>
          <p:cNvPr id="11" name="Rectangle 10"/>
          <p:cNvSpPr/>
          <p:nvPr/>
        </p:nvSpPr>
        <p:spPr>
          <a:xfrm>
            <a:off x="685800" y="636965"/>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2486824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85800"/>
            <a:ext cx="3442496" cy="490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Message Content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18</a:t>
            </a:fld>
            <a:endParaRPr lang="en-US" sz="1400" dirty="0">
              <a:solidFill>
                <a:schemeClr val="bg1"/>
              </a:solidFill>
            </a:endParaRPr>
          </a:p>
        </p:txBody>
      </p:sp>
      <p:sp>
        <p:nvSpPr>
          <p:cNvPr id="2" name="TextBox 1"/>
          <p:cNvSpPr txBox="1"/>
          <p:nvPr/>
        </p:nvSpPr>
        <p:spPr>
          <a:xfrm>
            <a:off x="4993595" y="989514"/>
            <a:ext cx="3014662" cy="1477328"/>
          </a:xfrm>
          <a:prstGeom prst="rect">
            <a:avLst/>
          </a:prstGeom>
          <a:noFill/>
        </p:spPr>
        <p:txBody>
          <a:bodyPr wrap="square" rtlCol="0">
            <a:spAutoFit/>
          </a:bodyPr>
          <a:lstStyle/>
          <a:p>
            <a:r>
              <a:rPr lang="en-US" dirty="0" smtClean="0"/>
              <a:t>Each Test Case includes a Message </a:t>
            </a:r>
            <a:r>
              <a:rPr lang="en-US" dirty="0"/>
              <a:t>Content Data </a:t>
            </a:r>
            <a:r>
              <a:rPr lang="en-US" dirty="0" smtClean="0"/>
              <a:t>Sheet that shows a conformant </a:t>
            </a:r>
            <a:r>
              <a:rPr lang="en-US" dirty="0"/>
              <a:t>message instance </a:t>
            </a:r>
            <a:r>
              <a:rPr lang="en-US" u="sng" dirty="0"/>
              <a:t>for each Test Step </a:t>
            </a:r>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18</a:t>
            </a:fld>
            <a:endParaRPr lang="en-US" dirty="0"/>
          </a:p>
        </p:txBody>
      </p:sp>
      <p:sp>
        <p:nvSpPr>
          <p:cNvPr id="4" name="TextBox 3"/>
          <p:cNvSpPr txBox="1"/>
          <p:nvPr/>
        </p:nvSpPr>
        <p:spPr>
          <a:xfrm>
            <a:off x="4993595" y="2971800"/>
            <a:ext cx="2590800" cy="1477328"/>
          </a:xfrm>
          <a:prstGeom prst="rect">
            <a:avLst/>
          </a:prstGeom>
          <a:noFill/>
        </p:spPr>
        <p:txBody>
          <a:bodyPr wrap="square" rtlCol="0">
            <a:spAutoFit/>
          </a:bodyPr>
          <a:lstStyle/>
          <a:p>
            <a:pPr algn="ctr"/>
            <a:r>
              <a:rPr lang="en-US" dirty="0" smtClean="0"/>
              <a:t>The Category of the test data is listed in the Categorization column for each Data Element Location</a:t>
            </a:r>
            <a:endParaRPr lang="en-US" dirty="0"/>
          </a:p>
        </p:txBody>
      </p:sp>
      <p:sp>
        <p:nvSpPr>
          <p:cNvPr id="18" name="Rectangle 17"/>
          <p:cNvSpPr/>
          <p:nvPr/>
        </p:nvSpPr>
        <p:spPr>
          <a:xfrm>
            <a:off x="605249" y="687286"/>
            <a:ext cx="3445789" cy="4900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3524705" y="1147277"/>
            <a:ext cx="1656895" cy="19893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spTree>
    <p:extLst>
      <p:ext uri="{BB962C8B-B14F-4D97-AF65-F5344CB8AC3E}">
        <p14:creationId xmlns:p14="http://schemas.microsoft.com/office/powerpoint/2010/main" val="3367874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19</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4220433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30997"/>
          </a:xfrm>
        </p:spPr>
        <p:txBody>
          <a:bodyPr/>
          <a:lstStyle/>
          <a:p>
            <a:r>
              <a:rPr lang="en-US" dirty="0" smtClean="0"/>
              <a:t>Criterion Covered</a:t>
            </a:r>
            <a:r>
              <a:rPr lang="en-US" dirty="0"/>
              <a:t/>
            </a:r>
            <a:br>
              <a:rPr lang="en-US" dirty="0"/>
            </a:br>
            <a:endParaRPr lang="en-US" dirty="0"/>
          </a:p>
        </p:txBody>
      </p:sp>
      <p:sp>
        <p:nvSpPr>
          <p:cNvPr id="3" name="Content Placeholder 2"/>
          <p:cNvSpPr>
            <a:spLocks noGrp="1"/>
          </p:cNvSpPr>
          <p:nvPr>
            <p:ph idx="1"/>
          </p:nvPr>
        </p:nvSpPr>
        <p:spPr>
          <a:xfrm>
            <a:off x="76200" y="582059"/>
            <a:ext cx="8991600" cy="5486400"/>
          </a:xfrm>
        </p:spPr>
        <p:txBody>
          <a:bodyPr>
            <a:normAutofit lnSpcReduction="10000"/>
          </a:bodyPr>
          <a:lstStyle/>
          <a:p>
            <a:pPr>
              <a:buClr>
                <a:srgbClr val="0070C0"/>
              </a:buClr>
              <a:buFont typeface="Wingdings" panose="05000000000000000000" pitchFamily="2" charset="2"/>
              <a:buChar char="Ø"/>
            </a:pPr>
            <a:r>
              <a:rPr lang="en-US" dirty="0" smtClean="0"/>
              <a:t>Immunization</a:t>
            </a:r>
          </a:p>
          <a:p>
            <a:pPr lvl="1">
              <a:buClr>
                <a:srgbClr val="0070C0"/>
              </a:buClr>
              <a:buFont typeface="Wingdings" panose="05000000000000000000" pitchFamily="2" charset="2"/>
              <a:buChar char="Ø"/>
            </a:pPr>
            <a:r>
              <a:rPr lang="en-US" dirty="0" smtClean="0"/>
              <a:t>Transmission to Immunization Registries – § </a:t>
            </a:r>
            <a:r>
              <a:rPr lang="en-US" dirty="0"/>
              <a:t>170.315(f)(1</a:t>
            </a:r>
            <a:r>
              <a:rPr lang="en-US" dirty="0" smtClean="0"/>
              <a:t>)</a:t>
            </a:r>
          </a:p>
          <a:p>
            <a:pPr lvl="1">
              <a:buClr>
                <a:srgbClr val="0070C0"/>
              </a:buClr>
              <a:buFont typeface="Wingdings" panose="05000000000000000000" pitchFamily="2" charset="2"/>
              <a:buChar char="Ø"/>
            </a:pPr>
            <a:r>
              <a:rPr lang="en-US" dirty="0" smtClean="0"/>
              <a:t>Highlights</a:t>
            </a:r>
          </a:p>
          <a:p>
            <a:pPr lvl="2">
              <a:buClr>
                <a:srgbClr val="0070C0"/>
              </a:buClr>
              <a:buFont typeface="Wingdings" panose="05000000000000000000" pitchFamily="2" charset="2"/>
              <a:buChar char="Ø"/>
            </a:pPr>
            <a:r>
              <a:rPr lang="en-US" dirty="0" smtClean="0"/>
              <a:t>Added Query/Response and Display</a:t>
            </a:r>
          </a:p>
          <a:p>
            <a:pPr lvl="2">
              <a:buClr>
                <a:srgbClr val="0070C0"/>
              </a:buClr>
              <a:buFont typeface="Wingdings" panose="05000000000000000000" pitchFamily="2" charset="2"/>
              <a:buChar char="Ø"/>
            </a:pPr>
            <a:r>
              <a:rPr lang="en-US" dirty="0" smtClean="0"/>
              <a:t>Added NDC codes for administered immunizations</a:t>
            </a:r>
          </a:p>
          <a:p>
            <a:pPr lvl="2">
              <a:buClr>
                <a:srgbClr val="0070C0"/>
              </a:buClr>
              <a:buFont typeface="Wingdings" panose="05000000000000000000" pitchFamily="2" charset="2"/>
              <a:buChar char="Ø"/>
            </a:pPr>
            <a:r>
              <a:rPr lang="en-US" dirty="0" smtClean="0"/>
              <a:t>Updated Implementation Guide</a:t>
            </a:r>
            <a:r>
              <a:rPr lang="en-US" dirty="0"/>
              <a:t>	</a:t>
            </a:r>
          </a:p>
          <a:p>
            <a:pPr>
              <a:buClr>
                <a:srgbClr val="0070C0"/>
              </a:buClr>
              <a:buFont typeface="Wingdings" panose="05000000000000000000" pitchFamily="2" charset="2"/>
              <a:buChar char="Ø"/>
            </a:pPr>
            <a:r>
              <a:rPr lang="en-US" dirty="0"/>
              <a:t>Syndromic Surveillance</a:t>
            </a:r>
          </a:p>
          <a:p>
            <a:pPr lvl="1">
              <a:buClr>
                <a:srgbClr val="0070C0"/>
              </a:buClr>
              <a:buFont typeface="Wingdings" panose="05000000000000000000" pitchFamily="2" charset="2"/>
              <a:buChar char="Ø"/>
            </a:pPr>
            <a:r>
              <a:rPr lang="en-US" dirty="0"/>
              <a:t>Transmission to public health </a:t>
            </a:r>
            <a:r>
              <a:rPr lang="en-US" dirty="0" smtClean="0"/>
              <a:t>agencies–syndromic surveillance – § 170.315(f</a:t>
            </a:r>
            <a:r>
              <a:rPr lang="en-US" dirty="0"/>
              <a:t>)(2</a:t>
            </a:r>
            <a:r>
              <a:rPr lang="en-US" dirty="0" smtClean="0"/>
              <a:t>)</a:t>
            </a:r>
          </a:p>
          <a:p>
            <a:pPr lvl="1">
              <a:buClr>
                <a:srgbClr val="0070C0"/>
              </a:buClr>
              <a:buFont typeface="Wingdings" panose="05000000000000000000" pitchFamily="2" charset="2"/>
              <a:buChar char="Ø"/>
            </a:pPr>
            <a:r>
              <a:rPr lang="en-US" dirty="0"/>
              <a:t>Highlights</a:t>
            </a:r>
          </a:p>
          <a:p>
            <a:pPr lvl="2">
              <a:buClr>
                <a:srgbClr val="0070C0"/>
              </a:buClr>
              <a:buFont typeface="Wingdings" panose="05000000000000000000" pitchFamily="2" charset="2"/>
              <a:buChar char="Ø"/>
            </a:pPr>
            <a:r>
              <a:rPr lang="en-US" dirty="0" smtClean="0"/>
              <a:t>Inpatient </a:t>
            </a:r>
            <a:r>
              <a:rPr lang="en-US" dirty="0"/>
              <a:t>Setting Added to Test Tool</a:t>
            </a:r>
          </a:p>
          <a:p>
            <a:pPr lvl="2">
              <a:buClr>
                <a:srgbClr val="0070C0"/>
              </a:buClr>
              <a:buFont typeface="Wingdings" panose="05000000000000000000" pitchFamily="2" charset="2"/>
              <a:buChar char="Ø"/>
            </a:pPr>
            <a:r>
              <a:rPr lang="en-US" dirty="0" smtClean="0"/>
              <a:t>ICD-10 </a:t>
            </a:r>
            <a:r>
              <a:rPr lang="en-US" dirty="0"/>
              <a:t>CM Codes used for Diagnosis and Admit/Encounter Reason</a:t>
            </a:r>
          </a:p>
          <a:p>
            <a:pPr lvl="2">
              <a:buClr>
                <a:srgbClr val="0070C0"/>
              </a:buClr>
              <a:buFont typeface="Wingdings" panose="05000000000000000000" pitchFamily="2" charset="2"/>
              <a:buChar char="Ø"/>
            </a:pPr>
            <a:r>
              <a:rPr lang="en-US" dirty="0" smtClean="0"/>
              <a:t>SNOMED </a:t>
            </a:r>
            <a:r>
              <a:rPr lang="en-US" dirty="0"/>
              <a:t>Codes used for Diagnosis and Admit/Encounter </a:t>
            </a:r>
            <a:r>
              <a:rPr lang="en-US" dirty="0" smtClean="0"/>
              <a:t>Reason</a:t>
            </a:r>
          </a:p>
          <a:p>
            <a:pPr lvl="2">
              <a:buClr>
                <a:srgbClr val="0070C0"/>
              </a:buClr>
              <a:buFont typeface="Wingdings" panose="05000000000000000000" pitchFamily="2" charset="2"/>
              <a:buChar char="Ø"/>
            </a:pPr>
            <a:r>
              <a:rPr lang="en-US" dirty="0" smtClean="0"/>
              <a:t>Updated </a:t>
            </a:r>
            <a:r>
              <a:rPr lang="en-US" dirty="0"/>
              <a:t>Implementation Guide</a:t>
            </a:r>
          </a:p>
          <a:p>
            <a:pPr>
              <a:buClr>
                <a:srgbClr val="0070C0"/>
              </a:buClr>
              <a:buFont typeface="Wingdings" panose="05000000000000000000" pitchFamily="2" charset="2"/>
              <a:buChar char="Ø"/>
            </a:pPr>
            <a:r>
              <a:rPr lang="en-US" dirty="0" smtClean="0"/>
              <a:t>ELR</a:t>
            </a:r>
          </a:p>
          <a:p>
            <a:pPr lvl="1">
              <a:buClr>
                <a:srgbClr val="0070C0"/>
              </a:buClr>
              <a:buFont typeface="Wingdings" panose="05000000000000000000" pitchFamily="2" charset="2"/>
              <a:buChar char="Ø"/>
            </a:pPr>
            <a:r>
              <a:rPr lang="en-US" dirty="0" smtClean="0"/>
              <a:t>Transmission </a:t>
            </a:r>
            <a:r>
              <a:rPr lang="en-US" dirty="0"/>
              <a:t>to public health agencies – reportable laboratory tests and </a:t>
            </a:r>
            <a:r>
              <a:rPr lang="en-US" dirty="0" smtClean="0"/>
              <a:t>value/results – § </a:t>
            </a:r>
            <a:r>
              <a:rPr lang="en-US" dirty="0"/>
              <a:t>170.315(f)(3</a:t>
            </a:r>
            <a:r>
              <a:rPr lang="en-US" dirty="0" smtClean="0"/>
              <a:t>)</a:t>
            </a:r>
          </a:p>
          <a:p>
            <a:pPr lvl="1">
              <a:buClr>
                <a:srgbClr val="0070C0"/>
              </a:buClr>
              <a:buFont typeface="Wingdings" panose="05000000000000000000" pitchFamily="2" charset="2"/>
              <a:buChar char="Ø"/>
            </a:pPr>
            <a:r>
              <a:rPr lang="en-US" dirty="0" smtClean="0"/>
              <a:t>Highlights</a:t>
            </a:r>
          </a:p>
          <a:p>
            <a:pPr lvl="2">
              <a:buClr>
                <a:srgbClr val="0070C0"/>
              </a:buClr>
              <a:buFont typeface="Wingdings" panose="05000000000000000000" pitchFamily="2" charset="2"/>
              <a:buChar char="Ø"/>
            </a:pPr>
            <a:r>
              <a:rPr lang="en-US" dirty="0" smtClean="0"/>
              <a:t>Same criterion, same standard, same test tool</a:t>
            </a:r>
            <a:endParaRPr lang="en-US" dirty="0"/>
          </a:p>
        </p:txBody>
      </p:sp>
      <p:sp>
        <p:nvSpPr>
          <p:cNvPr id="4" name="TextBox 3"/>
          <p:cNvSpPr txBox="1"/>
          <p:nvPr/>
        </p:nvSpPr>
        <p:spPr>
          <a:xfrm>
            <a:off x="-76200" y="5791200"/>
            <a:ext cx="6374502" cy="369332"/>
          </a:xfrm>
          <a:prstGeom prst="rect">
            <a:avLst/>
          </a:prstGeom>
          <a:noFill/>
        </p:spPr>
        <p:txBody>
          <a:bodyPr wrap="none" rtlCol="0">
            <a:spAutoFit/>
          </a:bodyPr>
          <a:lstStyle/>
          <a:p>
            <a:r>
              <a:rPr lang="en-US" dirty="0" smtClean="0">
                <a:solidFill>
                  <a:srgbClr val="0070C0"/>
                </a:solidFill>
              </a:rPr>
              <a:t>NO </a:t>
            </a:r>
            <a:r>
              <a:rPr lang="en-US" dirty="0">
                <a:solidFill>
                  <a:srgbClr val="0070C0"/>
                </a:solidFill>
              </a:rPr>
              <a:t>REQUIREMENT to be certified to any transport </a:t>
            </a:r>
            <a:r>
              <a:rPr lang="en-US" dirty="0" smtClean="0">
                <a:solidFill>
                  <a:srgbClr val="0070C0"/>
                </a:solidFill>
              </a:rPr>
              <a:t>standard</a:t>
            </a:r>
            <a:endParaRPr lang="en-US" dirty="0">
              <a:solidFill>
                <a:srgbClr val="0070C0"/>
              </a:solidFill>
            </a:endParaRPr>
          </a:p>
        </p:txBody>
      </p:sp>
    </p:spTree>
    <p:extLst>
      <p:ext uri="{BB962C8B-B14F-4D97-AF65-F5344CB8AC3E}">
        <p14:creationId xmlns:p14="http://schemas.microsoft.com/office/powerpoint/2010/main" val="3601797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54" y="850612"/>
            <a:ext cx="4933046" cy="440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461665"/>
          </a:xfrm>
        </p:spPr>
        <p:txBody>
          <a:bodyPr/>
          <a:lstStyle/>
          <a:p>
            <a:r>
              <a:rPr lang="en-US" dirty="0" smtClean="0"/>
              <a:t>Test Cases: Juror Document</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20</a:t>
            </a:fld>
            <a:endParaRPr lang="en-US" sz="1400" dirty="0">
              <a:solidFill>
                <a:schemeClr val="bg1"/>
              </a:solidFill>
            </a:endParaRPr>
          </a:p>
        </p:txBody>
      </p:sp>
      <p:sp>
        <p:nvSpPr>
          <p:cNvPr id="2" name="TextBox 1"/>
          <p:cNvSpPr txBox="1"/>
          <p:nvPr/>
        </p:nvSpPr>
        <p:spPr>
          <a:xfrm>
            <a:off x="6400800" y="1185388"/>
            <a:ext cx="2438400" cy="1477328"/>
          </a:xfrm>
          <a:prstGeom prst="rect">
            <a:avLst/>
          </a:prstGeom>
          <a:noFill/>
        </p:spPr>
        <p:txBody>
          <a:bodyPr wrap="square" rtlCol="0">
            <a:spAutoFit/>
          </a:bodyPr>
          <a:lstStyle/>
          <a:p>
            <a:r>
              <a:rPr lang="en-US" dirty="0" smtClean="0"/>
              <a:t>Each Test Case includes a Juror Document </a:t>
            </a:r>
            <a:r>
              <a:rPr lang="en-US" u="sng" dirty="0" smtClean="0"/>
              <a:t>for the Receive or Response Test </a:t>
            </a:r>
            <a:r>
              <a:rPr lang="en-US" u="sng" dirty="0"/>
              <a:t>Step </a:t>
            </a:r>
            <a:endParaRPr lang="en-US" u="sng" dirty="0" smtClean="0"/>
          </a:p>
        </p:txBody>
      </p:sp>
      <p:sp>
        <p:nvSpPr>
          <p:cNvPr id="3" name="Slide Number Placeholder 2"/>
          <p:cNvSpPr>
            <a:spLocks noGrp="1"/>
          </p:cNvSpPr>
          <p:nvPr>
            <p:ph type="sldNum" sz="quarter" idx="4294967295"/>
          </p:nvPr>
        </p:nvSpPr>
        <p:spPr>
          <a:xfrm>
            <a:off x="3919538" y="6292850"/>
            <a:ext cx="2133600" cy="476250"/>
          </a:xfrm>
          <a:prstGeom prst="rect">
            <a:avLst/>
          </a:prstGeom>
        </p:spPr>
        <p:txBody>
          <a:bodyPr/>
          <a:lstStyle/>
          <a:p>
            <a:pPr>
              <a:defRPr/>
            </a:pPr>
            <a:fld id="{EA31CE9E-EEB0-4064-9934-BEB9D43E6608}" type="slidenum">
              <a:rPr lang="en-US" smtClean="0"/>
              <a:pPr>
                <a:defRPr/>
              </a:pPr>
              <a:t>20</a:t>
            </a:fld>
            <a:endParaRPr lang="en-US" dirty="0"/>
          </a:p>
        </p:txBody>
      </p:sp>
      <p:sp>
        <p:nvSpPr>
          <p:cNvPr id="12" name="Rectangle 11"/>
          <p:cNvSpPr/>
          <p:nvPr/>
        </p:nvSpPr>
        <p:spPr>
          <a:xfrm>
            <a:off x="799884" y="862542"/>
            <a:ext cx="4915116" cy="43952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a:t>
            </a:r>
            <a:r>
              <a:rPr lang="en-US" sz="1600" dirty="0"/>
              <a:t>2.IZ-AD-1.2_Receive_ACK_Z23</a:t>
            </a:r>
            <a:endParaRPr lang="en-US" sz="1600" u="sng" dirty="0"/>
          </a:p>
        </p:txBody>
      </p:sp>
    </p:spTree>
    <p:extLst>
      <p:ext uri="{BB962C8B-B14F-4D97-AF65-F5344CB8AC3E}">
        <p14:creationId xmlns:p14="http://schemas.microsoft.com/office/powerpoint/2010/main" val="2274058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80" y="862542"/>
            <a:ext cx="5802058" cy="297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2"/>
          <p:cNvSpPr>
            <a:spLocks noGrp="1" noChangeArrowheads="1"/>
          </p:cNvSpPr>
          <p:nvPr>
            <p:ph type="title" idx="4294967295"/>
          </p:nvPr>
        </p:nvSpPr>
        <p:spPr>
          <a:xfrm>
            <a:off x="165100" y="120650"/>
            <a:ext cx="8867775" cy="523220"/>
          </a:xfrm>
        </p:spPr>
        <p:txBody>
          <a:bodyPr/>
          <a:lstStyle/>
          <a:p>
            <a:r>
              <a:rPr lang="en-US" dirty="0" smtClean="0"/>
              <a:t>Test Cases: Example Messages</a:t>
            </a:r>
            <a:endParaRPr lang="en-US" dirty="0" smtClean="0">
              <a:solidFill>
                <a:srgbClr val="FF0000"/>
              </a:solidFill>
            </a:endParaRPr>
          </a:p>
        </p:txBody>
      </p:sp>
      <p:sp>
        <p:nvSpPr>
          <p:cNvPr id="13" name="Slide Number Placeholder 3"/>
          <p:cNvSpPr txBox="1">
            <a:spLocks noGrp="1"/>
          </p:cNvSpPr>
          <p:nvPr/>
        </p:nvSpPr>
        <p:spPr bwMode="auto">
          <a:xfrm>
            <a:off x="3919538" y="6292850"/>
            <a:ext cx="2133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fld id="{4FF381BF-7786-4653-90BF-47A210FC0BF9}" type="slidenum">
              <a:rPr lang="en-US" sz="1400">
                <a:solidFill>
                  <a:schemeClr val="bg1"/>
                </a:solidFill>
              </a:rPr>
              <a:pPr algn="ctr"/>
              <a:t>21</a:t>
            </a:fld>
            <a:endParaRPr lang="en-US" sz="1400" dirty="0">
              <a:solidFill>
                <a:schemeClr val="bg1"/>
              </a:solidFill>
            </a:endParaRPr>
          </a:p>
        </p:txBody>
      </p:sp>
      <p:sp>
        <p:nvSpPr>
          <p:cNvPr id="2" name="TextBox 1"/>
          <p:cNvSpPr txBox="1"/>
          <p:nvPr/>
        </p:nvSpPr>
        <p:spPr>
          <a:xfrm>
            <a:off x="6400800" y="1185388"/>
            <a:ext cx="2438400"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rgbClr val="0070C0"/>
                </a:solidFill>
              </a:rPr>
              <a:t>Each Test Case includes an Example Message instance </a:t>
            </a:r>
            <a:r>
              <a:rPr lang="en-US" u="sng" dirty="0">
                <a:solidFill>
                  <a:srgbClr val="0070C0"/>
                </a:solidFill>
              </a:rPr>
              <a:t>for each Test Step </a:t>
            </a:r>
          </a:p>
          <a:p>
            <a:pPr marL="285750" indent="-285750">
              <a:buFont typeface="Wingdings" panose="05000000000000000000" pitchFamily="2" charset="2"/>
              <a:buChar char="Ø"/>
            </a:pPr>
            <a:endParaRPr lang="en-US" altLang="en-US" u="sng" dirty="0" smtClean="0">
              <a:solidFill>
                <a:srgbClr val="0070C0"/>
              </a:solidFill>
              <a:ea typeface="ＭＳ Ｐゴシック" charset="0"/>
            </a:endParaRPr>
          </a:p>
          <a:p>
            <a:pPr marL="285750" indent="-285750">
              <a:buFont typeface="Wingdings" panose="05000000000000000000" pitchFamily="2" charset="2"/>
              <a:buChar char="Ø"/>
            </a:pPr>
            <a:r>
              <a:rPr lang="en-US" altLang="en-US" dirty="0" smtClean="0">
                <a:solidFill>
                  <a:srgbClr val="0070C0"/>
                </a:solidFill>
                <a:ea typeface="ＭＳ Ｐゴシック" charset="0"/>
              </a:rPr>
              <a:t>These </a:t>
            </a:r>
            <a:r>
              <a:rPr lang="en-US" altLang="en-US" dirty="0">
                <a:solidFill>
                  <a:srgbClr val="0070C0"/>
                </a:solidFill>
                <a:ea typeface="ＭＳ Ｐゴシック" charset="0"/>
              </a:rPr>
              <a:t>example messages demonstrate use and interpretation of the standards</a:t>
            </a:r>
            <a:endParaRPr lang="en-US" altLang="en-US" dirty="0">
              <a:solidFill>
                <a:srgbClr val="0070C0"/>
              </a:solidFill>
            </a:endParaRPr>
          </a:p>
          <a:p>
            <a:endParaRPr lang="en-US" u="sng" dirty="0"/>
          </a:p>
        </p:txBody>
      </p:sp>
      <p:sp>
        <p:nvSpPr>
          <p:cNvPr id="3" name="Slide Number Placeholder 2"/>
          <p:cNvSpPr>
            <a:spLocks noGrp="1"/>
          </p:cNvSpPr>
          <p:nvPr>
            <p:ph type="sldNum" sz="quarter" idx="10"/>
          </p:nvPr>
        </p:nvSpPr>
        <p:spPr>
          <a:xfrm>
            <a:off x="3919538" y="6292850"/>
            <a:ext cx="2133600" cy="476250"/>
          </a:xfrm>
        </p:spPr>
        <p:txBody>
          <a:bodyPr/>
          <a:lstStyle/>
          <a:p>
            <a:pPr>
              <a:defRPr/>
            </a:pPr>
            <a:fld id="{EA31CE9E-EEB0-4064-9934-BEB9D43E6608}" type="slidenum">
              <a:rPr lang="en-US" smtClean="0"/>
              <a:pPr>
                <a:defRPr/>
              </a:pPr>
              <a:t>21</a:t>
            </a:fld>
            <a:endParaRPr lang="en-US" dirty="0"/>
          </a:p>
        </p:txBody>
      </p:sp>
      <p:sp>
        <p:nvSpPr>
          <p:cNvPr id="12" name="Rectangle 11"/>
          <p:cNvSpPr/>
          <p:nvPr/>
        </p:nvSpPr>
        <p:spPr>
          <a:xfrm>
            <a:off x="246531" y="862542"/>
            <a:ext cx="57912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5587425"/>
            <a:ext cx="6096000" cy="584775"/>
          </a:xfrm>
          <a:prstGeom prst="rect">
            <a:avLst/>
          </a:prstGeom>
          <a:noFill/>
        </p:spPr>
        <p:txBody>
          <a:bodyPr wrap="square" rtlCol="0">
            <a:spAutoFit/>
          </a:bodyPr>
          <a:lstStyle/>
          <a:p>
            <a:r>
              <a:rPr lang="en-US" sz="1600" dirty="0" smtClean="0"/>
              <a:t>Example Test Data document: Test Case</a:t>
            </a:r>
            <a:r>
              <a:rPr lang="en-US" sz="1600" dirty="0"/>
              <a:t>: </a:t>
            </a:r>
            <a:r>
              <a:rPr lang="en-US" sz="1600" dirty="0" smtClean="0"/>
              <a:t>IZ-AD-1_Admin_Child – 1.IZ-AD-1.1_Send_V04_Z22</a:t>
            </a:r>
            <a:endParaRPr lang="en-US" sz="1600" u="sng"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5181600" cy="2585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143000" y="2743200"/>
            <a:ext cx="5257800" cy="266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945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Test Case Design</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fontScale="92500" lnSpcReduction="10000"/>
          </a:bodyPr>
          <a:lstStyle/>
          <a:p>
            <a:pPr>
              <a:buClr>
                <a:srgbClr val="0070C0"/>
              </a:buClr>
              <a:buFont typeface="Wingdings" panose="05000000000000000000" pitchFamily="2" charset="2"/>
              <a:buChar char="Ø"/>
            </a:pPr>
            <a:r>
              <a:rPr lang="en-US" sz="2400" dirty="0" smtClean="0"/>
              <a:t>Designed to test as much as possible with a minimum set of test cases—</a:t>
            </a:r>
            <a:r>
              <a:rPr lang="en-US" sz="2400" dirty="0" smtClean="0">
                <a:solidFill>
                  <a:srgbClr val="0070C0"/>
                </a:solidFill>
              </a:rPr>
              <a:t>Yes, they’re all needed…the point of testing…</a:t>
            </a:r>
          </a:p>
          <a:p>
            <a:pPr>
              <a:buClr>
                <a:srgbClr val="0070C0"/>
              </a:buClr>
              <a:buFont typeface="Wingdings" panose="05000000000000000000" pitchFamily="2" charset="2"/>
              <a:buChar char="Ø"/>
            </a:pPr>
            <a:r>
              <a:rPr lang="en-US" sz="2400" dirty="0" smtClean="0"/>
              <a:t>Goal is to try and test entire set of requirements</a:t>
            </a:r>
          </a:p>
          <a:p>
            <a:pPr>
              <a:buClr>
                <a:srgbClr val="0070C0"/>
              </a:buClr>
              <a:buFont typeface="Wingdings" panose="05000000000000000000" pitchFamily="2" charset="2"/>
              <a:buChar char="Ø"/>
            </a:pPr>
            <a:r>
              <a:rPr lang="en-US" sz="2400" dirty="0" smtClean="0"/>
              <a:t>Provide a realistic set of test cases and scenarios</a:t>
            </a:r>
            <a:endParaRPr lang="en-US" sz="2400" dirty="0"/>
          </a:p>
          <a:p>
            <a:pPr>
              <a:buClr>
                <a:srgbClr val="0070C0"/>
              </a:buClr>
              <a:buFont typeface="Wingdings" panose="05000000000000000000" pitchFamily="2" charset="2"/>
              <a:buChar char="Ø"/>
            </a:pPr>
            <a:r>
              <a:rPr lang="en-US" sz="2400" dirty="0" smtClean="0"/>
              <a:t>SMEs provided content and determined most important aspects to test</a:t>
            </a:r>
          </a:p>
          <a:p>
            <a:pPr>
              <a:buClr>
                <a:srgbClr val="0070C0"/>
              </a:buClr>
              <a:buFont typeface="Wingdings" panose="05000000000000000000" pitchFamily="2" charset="2"/>
              <a:buChar char="Ø"/>
            </a:pPr>
            <a:r>
              <a:rPr lang="en-US" sz="2400" dirty="0" smtClean="0"/>
              <a:t>Each test case is designed to test something unique, and often aspects tested are mutually exclusive or require a multistep workflow</a:t>
            </a:r>
          </a:p>
          <a:p>
            <a:pPr lvl="1">
              <a:buClr>
                <a:srgbClr val="0070C0"/>
              </a:buClr>
              <a:buFont typeface="Wingdings" panose="05000000000000000000" pitchFamily="2" charset="2"/>
              <a:buChar char="Ø"/>
            </a:pPr>
            <a:r>
              <a:rPr lang="en-US" sz="2000" dirty="0" smtClean="0"/>
              <a:t>E.g., A record must exist before updating or deleting</a:t>
            </a:r>
          </a:p>
          <a:p>
            <a:pPr lvl="1">
              <a:buClr>
                <a:srgbClr val="0070C0"/>
              </a:buClr>
              <a:buFont typeface="Wingdings" panose="05000000000000000000" pitchFamily="2" charset="2"/>
              <a:buChar char="Ø"/>
            </a:pPr>
            <a:r>
              <a:rPr lang="en-US" sz="2000" dirty="0" smtClean="0"/>
              <a:t>Separate messages are needed</a:t>
            </a:r>
          </a:p>
          <a:p>
            <a:pPr>
              <a:buClr>
                <a:srgbClr val="0070C0"/>
              </a:buClr>
              <a:buFont typeface="Wingdings" panose="05000000000000000000" pitchFamily="2" charset="2"/>
              <a:buChar char="Ø"/>
            </a:pPr>
            <a:r>
              <a:rPr lang="en-US" sz="2400" dirty="0" smtClean="0"/>
              <a:t>Testing aspects are combined when reasonable to do so</a:t>
            </a:r>
          </a:p>
          <a:p>
            <a:pPr>
              <a:buClr>
                <a:srgbClr val="0070C0"/>
              </a:buClr>
              <a:buFont typeface="Wingdings" panose="05000000000000000000" pitchFamily="2" charset="2"/>
              <a:buChar char="Ø"/>
            </a:pPr>
            <a:r>
              <a:rPr lang="en-US" sz="2400" dirty="0" smtClean="0"/>
              <a:t>Always a trade-off between a few complicated test cases and a greater number of more isolated (~ Unit) test cases</a:t>
            </a:r>
          </a:p>
          <a:p>
            <a:pPr lvl="1">
              <a:buClr>
                <a:srgbClr val="0070C0"/>
              </a:buClr>
              <a:buFont typeface="Wingdings" panose="05000000000000000000" pitchFamily="2" charset="2"/>
              <a:buChar char="Ø"/>
            </a:pPr>
            <a:r>
              <a:rPr lang="en-US" sz="2000" dirty="0" smtClean="0"/>
              <a:t>We tried for a happy middle ground</a:t>
            </a:r>
          </a:p>
        </p:txBody>
      </p:sp>
    </p:spTree>
    <p:extLst>
      <p:ext uri="{BB962C8B-B14F-4D97-AF65-F5344CB8AC3E}">
        <p14:creationId xmlns:p14="http://schemas.microsoft.com/office/powerpoint/2010/main" val="17027219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Pre-loading Test Data</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2400" dirty="0" smtClean="0"/>
              <a:t>Can data be pre-loaded by the vendor prior to testing?</a:t>
            </a:r>
          </a:p>
          <a:p>
            <a:pPr>
              <a:buClr>
                <a:srgbClr val="0070C0"/>
              </a:buClr>
              <a:buFont typeface="Wingdings" panose="05000000000000000000" pitchFamily="2" charset="2"/>
              <a:buChar char="Ø"/>
            </a:pPr>
            <a:r>
              <a:rPr lang="en-US" sz="2400" dirty="0" smtClean="0"/>
              <a:t>This is an ATL or ONC decision, not a NIST decision</a:t>
            </a:r>
          </a:p>
          <a:p>
            <a:pPr>
              <a:buClr>
                <a:srgbClr val="0070C0"/>
              </a:buClr>
              <a:buFont typeface="Wingdings" panose="05000000000000000000" pitchFamily="2" charset="2"/>
              <a:buChar char="Ø"/>
            </a:pPr>
            <a:r>
              <a:rPr lang="en-US" sz="2400" dirty="0" smtClean="0"/>
              <a:t>It is certainly viable and makes sense for efficiency in testing</a:t>
            </a:r>
          </a:p>
          <a:p>
            <a:pPr>
              <a:buClr>
                <a:srgbClr val="0070C0"/>
              </a:buClr>
              <a:buFont typeface="Wingdings" panose="05000000000000000000" pitchFamily="2" charset="2"/>
              <a:buChar char="Ø"/>
            </a:pPr>
            <a:r>
              <a:rPr lang="en-US" sz="2400" dirty="0" smtClean="0"/>
              <a:t>Certain measures should be taken to ensure no gaming of the tests—if they choose to do so, it is on the ATL (and out-of-scope for NIST test tools)</a:t>
            </a:r>
          </a:p>
          <a:p>
            <a:pPr>
              <a:buClr>
                <a:srgbClr val="0070C0"/>
              </a:buClr>
              <a:buFont typeface="Wingdings" panose="05000000000000000000" pitchFamily="2" charset="2"/>
              <a:buChar char="Ø"/>
            </a:pPr>
            <a:r>
              <a:rPr lang="en-US" sz="2400" dirty="0" smtClean="0"/>
              <a:t>The 2014 Edition testing provided some guidelines for implementing this policy—see the associated document to the 2014 Test Procedures (for the Public Health Criterion)</a:t>
            </a:r>
          </a:p>
        </p:txBody>
      </p:sp>
    </p:spTree>
    <p:extLst>
      <p:ext uri="{BB962C8B-B14F-4D97-AF65-F5344CB8AC3E}">
        <p14:creationId xmlns:p14="http://schemas.microsoft.com/office/powerpoint/2010/main" val="3746292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Understanding the Validation Results</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2562905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Classification </a:t>
            </a:r>
            <a:r>
              <a:rPr lang="en-US" dirty="0"/>
              <a:t>of </a:t>
            </a:r>
            <a:r>
              <a:rPr lang="en-US" dirty="0" smtClean="0"/>
              <a:t>Validation Detections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25</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248205070"/>
              </p:ext>
            </p:extLst>
          </p:nvPr>
        </p:nvGraphicFramePr>
        <p:xfrm>
          <a:off x="381000" y="838200"/>
          <a:ext cx="8229600" cy="5013817"/>
        </p:xfrm>
        <a:graphic>
          <a:graphicData uri="http://schemas.openxmlformats.org/drawingml/2006/table">
            <a:tbl>
              <a:tblPr firstRow="1" firstCol="1" bandRow="1"/>
              <a:tblGrid>
                <a:gridCol w="1502797"/>
                <a:gridCol w="6726803"/>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Classification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Indicates non-conformance to a requirement.</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Errors do constitute a failed validation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An</a:t>
                      </a:r>
                      <a:r>
                        <a:rPr lang="en-US" sz="18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EHR Product will fail certification if any of the validation reports indicate an Error (unless the Error can be proved to be a false negative—NIST can be consulted to remediate)</a:t>
                      </a:r>
                      <a:endParaRPr lang="en-US" sz="18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potential missing support for a requirement or recommendation.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Warnings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 information about how the validation verifies or does not verify requirements. For example, the specification may provide a value set binding to an element but the value set is empty. Therefore, the user is alerted to the fact that no meaningful validation can be performed.</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Alerts do not constitute a failed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spcBef>
                          <a:spcPts val="0"/>
                        </a:spcBef>
                        <a:spcAft>
                          <a:spcPts val="0"/>
                        </a:spcAft>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Provides</a:t>
                      </a:r>
                      <a:r>
                        <a:rPr lang="en-US" sz="1800" baseline="0" dirty="0" smtClean="0">
                          <a:effectLst/>
                          <a:latin typeface="Arial" panose="020B0604020202020204" pitchFamily="34" charset="0"/>
                          <a:ea typeface="Times New Roman" panose="02020603050405020304" pitchFamily="18" charset="0"/>
                          <a:cs typeface="Arial" panose="020B0604020202020204" pitchFamily="34" charset="0"/>
                        </a:rPr>
                        <a:t> an indication of a positive outcome to a </a:t>
                      </a:r>
                      <a:r>
                        <a:rPr lang="en-US" sz="1800" dirty="0" smtClean="0">
                          <a:effectLst/>
                          <a:latin typeface="Arial" panose="020B0604020202020204" pitchFamily="34" charset="0"/>
                          <a:ea typeface="Times New Roman" panose="02020603050405020304" pitchFamily="18" charset="0"/>
                          <a:cs typeface="Arial" panose="020B0604020202020204" pitchFamily="34" charset="0"/>
                        </a:rPr>
                        <a:t>validation assertion</a:t>
                      </a:r>
                    </a:p>
                    <a:p>
                      <a:pPr marL="285750" marR="0" indent="-285750">
                        <a:spcBef>
                          <a:spcPts val="0"/>
                        </a:spcBef>
                        <a:spcAft>
                          <a:spcPts val="0"/>
                        </a:spcAft>
                        <a:buClr>
                          <a:srgbClr val="0070C0"/>
                        </a:buClr>
                        <a:buFont typeface="Wingdings" panose="05000000000000000000" pitchFamily="2" charset="2"/>
                        <a:buChar char="Ø"/>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Affirmatives display only as user preference, not by default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12831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709990225"/>
              </p:ext>
            </p:extLst>
          </p:nvPr>
        </p:nvGraphicFramePr>
        <p:xfrm>
          <a:off x="457200" y="914400"/>
          <a:ext cx="8229600" cy="4474980"/>
        </p:xfrm>
        <a:graphic>
          <a:graphicData uri="http://schemas.openxmlformats.org/drawingml/2006/table">
            <a:tbl>
              <a:tblPr firstRow="1" firstCol="1" bandRow="1"/>
              <a:tblGrid>
                <a:gridCol w="3886200"/>
                <a:gridCol w="4343400"/>
              </a:tblGrid>
              <a:tr h="260484">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Structure</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Content</a:t>
                      </a:r>
                      <a:r>
                        <a:rPr lang="en-US" sz="10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Validation</a:t>
                      </a: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dirty="0">
                          <a:effectLst/>
                        </a:rPr>
                        <a:t>R-Usage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Constraint </a:t>
                      </a:r>
                      <a:r>
                        <a:rPr lang="en-US" sz="1000" dirty="0" smtClean="0">
                          <a:solidFill>
                            <a:srgbClr val="000000"/>
                          </a:solidFill>
                          <a:effectLst/>
                          <a:latin typeface="Arial" panose="020B0604020202020204" pitchFamily="34" charset="0"/>
                          <a:ea typeface="Arial" panose="020B0604020202020204" pitchFamily="34" charset="0"/>
                        </a:rPr>
                        <a:t>Failure add</a:t>
                      </a:r>
                      <a:r>
                        <a:rPr lang="en-US" sz="1000" baseline="0" dirty="0" smtClean="0">
                          <a:solidFill>
                            <a:srgbClr val="000000"/>
                          </a:solidFill>
                          <a:effectLst/>
                          <a:latin typeface="Arial" panose="020B0604020202020204" pitchFamily="34" charset="0"/>
                          <a:ea typeface="Arial" panose="020B0604020202020204" pitchFamily="34" charset="0"/>
                        </a:rPr>
                        <a:t> content failure</a:t>
                      </a:r>
                      <a:endParaRPr lang="en-US" sz="10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X-Usage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smtClean="0">
                          <a:solidFill>
                            <a:schemeClr val="tx1"/>
                          </a:solidFill>
                          <a:effectLst/>
                          <a:latin typeface="Arial" panose="020B0604020202020204" pitchFamily="34" charset="0"/>
                          <a:ea typeface="Arial" panose="020B0604020202020204" pitchFamily="34" charset="0"/>
                        </a:rPr>
                        <a:t>Content (Based on Test Cases)</a:t>
                      </a:r>
                      <a:endParaRPr lang="en-US" sz="1000" dirty="0">
                        <a:solidFill>
                          <a:schemeClr val="tx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W-Usage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000" dirty="0" smtClean="0">
                          <a:solidFill>
                            <a:srgbClr val="000000"/>
                          </a:solidFill>
                          <a:effectLst/>
                          <a:latin typeface="Arial" panose="020B0604020202020204" pitchFamily="34" charset="0"/>
                          <a:ea typeface="Arial" panose="020B0604020202020204" pitchFamily="34" charset="0"/>
                        </a:rPr>
                        <a:t>Predicate Failure – </a:t>
                      </a:r>
                      <a:r>
                        <a:rPr lang="en-US" sz="1000" dirty="0" smtClean="0">
                          <a:solidFill>
                            <a:srgbClr val="C00000"/>
                          </a:solidFill>
                          <a:effectLst/>
                          <a:latin typeface="Arial" panose="020B0604020202020204" pitchFamily="34" charset="0"/>
                          <a:ea typeface="Arial" panose="020B0604020202020204" pitchFamily="34" charset="0"/>
                        </a:rPr>
                        <a:t>Usage determined by a Conditional</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RE-Usage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Constraint Spec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Predicate Spec Err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solidFill>
                            <a:srgbClr val="0070C0"/>
                          </a:solidFill>
                          <a:effectLst/>
                        </a:rPr>
                        <a:t>Null-cardinality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1000" b="1" dirty="0" smtClean="0">
                          <a:solidFill>
                            <a:schemeClr val="bg1"/>
                          </a:solidFill>
                          <a:effectLst/>
                        </a:rPr>
                        <a:t>Value Set Validation</a:t>
                      </a:r>
                      <a:endParaRPr lang="en-US" sz="1000" b="1" dirty="0">
                        <a:solidFill>
                          <a:schemeClr val="bg1"/>
                        </a:solidFill>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38439">
                <a:tc>
                  <a:txBody>
                    <a:bodyPr/>
                    <a:lstStyle/>
                    <a:p>
                      <a:pPr fontAlgn="t"/>
                      <a:r>
                        <a:rPr lang="en-US" sz="1000">
                          <a:effectLst/>
                        </a:rPr>
                        <a:t>Length</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EVS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Format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PVS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a:effectLst/>
                        </a:rPr>
                        <a:t>Extra</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0000"/>
                          </a:solidFill>
                          <a:effectLst/>
                          <a:latin typeface="Arial" panose="020B0604020202020204" pitchFamily="34" charset="0"/>
                          <a:ea typeface="Arial" panose="020B0604020202020204" pitchFamily="34" charset="0"/>
                        </a:rPr>
                        <a:t>Code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UnescapedSeparator</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a:effectLst/>
                        </a:rPr>
                        <a:t>Unexpected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Empty 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439">
                <a:tc>
                  <a:txBody>
                    <a:bodyPr/>
                    <a:lstStyle/>
                    <a:p>
                      <a:pPr fontAlgn="t"/>
                      <a:r>
                        <a:rPr lang="en-US" sz="1000" dirty="0" err="1">
                          <a:effectLst/>
                        </a:rPr>
                        <a:t>InvalidContent</a:t>
                      </a:r>
                      <a:endParaRPr lang="en-US" sz="10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VS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28">
                <a:tc>
                  <a:txBody>
                    <a:bodyPr/>
                    <a:lstStyle/>
                    <a:p>
                      <a:endParaRPr lang="en-US" dirty="0"/>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VS No Validation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4770">
                <a:tc>
                  <a:txBody>
                    <a:bodyPr/>
                    <a:lstStyle/>
                    <a:p>
                      <a:pPr marL="0" marR="0" algn="ctr">
                        <a:spcBef>
                          <a:spcPts val="0"/>
                        </a:spcBef>
                        <a:spcAft>
                          <a:spcPts val="0"/>
                        </a:spcAft>
                      </a:pPr>
                      <a:endParaRPr lang="en-US" sz="10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000" dirty="0">
                          <a:solidFill>
                            <a:srgbClr val="0070C0"/>
                          </a:solidFill>
                          <a:effectLst/>
                          <a:latin typeface="Arial" panose="020B0604020202020204" pitchFamily="34" charset="0"/>
                          <a:ea typeface="Arial" panose="020B0604020202020204" pitchFamily="34" charset="0"/>
                        </a:rPr>
                        <a:t>Coded Element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381000" y="5732649"/>
            <a:ext cx="4487126" cy="369332"/>
          </a:xfrm>
          <a:prstGeom prst="rect">
            <a:avLst/>
          </a:prstGeom>
          <a:noFill/>
        </p:spPr>
        <p:txBody>
          <a:bodyPr wrap="none" rtlCol="0">
            <a:spAutoFit/>
          </a:bodyPr>
          <a:lstStyle/>
          <a:p>
            <a:r>
              <a:rPr lang="en-US" dirty="0" smtClean="0">
                <a:solidFill>
                  <a:srgbClr val="0070C0"/>
                </a:solidFill>
              </a:rPr>
              <a:t>BLUE = Not relevant for ONC Certification</a:t>
            </a:r>
            <a:endParaRPr lang="en-US" dirty="0">
              <a:solidFill>
                <a:srgbClr val="0070C0"/>
              </a:solidFill>
            </a:endParaRPr>
          </a:p>
        </p:txBody>
      </p:sp>
    </p:spTree>
    <p:extLst>
      <p:ext uri="{BB962C8B-B14F-4D97-AF65-F5344CB8AC3E}">
        <p14:creationId xmlns:p14="http://schemas.microsoft.com/office/powerpoint/2010/main" val="2442976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Structure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72319555"/>
              </p:ext>
            </p:extLst>
          </p:nvPr>
        </p:nvGraphicFramePr>
        <p:xfrm>
          <a:off x="381000" y="838200"/>
          <a:ext cx="8229600" cy="4480417"/>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fontAlgn="t"/>
                      <a:r>
                        <a:rPr lang="en-US" sz="1400" dirty="0">
                          <a:effectLst/>
                        </a:rPr>
                        <a:t>R-Usage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t>
                      </a:r>
                      <a:r>
                        <a:rPr lang="en-US" sz="1400" dirty="0" smtClean="0">
                          <a:effectLst/>
                        </a:rPr>
                        <a:t>“Required” </a:t>
                      </a:r>
                      <a:r>
                        <a:rPr lang="en-US" sz="1400" dirty="0">
                          <a:effectLst/>
                        </a:rPr>
                        <a:t>element is missing.</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X-Usage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a:t>
                      </a:r>
                      <a:r>
                        <a:rPr lang="en-US" sz="1400" dirty="0" smtClean="0">
                          <a:effectLst/>
                        </a:rPr>
                        <a:t>“Not Supported” </a:t>
                      </a:r>
                      <a:r>
                        <a:rPr lang="en-US" sz="1400" dirty="0">
                          <a:effectLst/>
                        </a:rPr>
                        <a:t>element is present.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W-Usage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HL7 withdrawn element is present.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RE-Usage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"Required or Empty" element is missing.</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either the minimal or the maximal cardinality is violated.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dirty="0">
                          <a:solidFill>
                            <a:srgbClr val="0070C0"/>
                          </a:solidFill>
                          <a:effectLst/>
                        </a:rPr>
                        <a:t>Null-cardinality</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null element has more than one occurrence.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Length</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the specified data element length is violated.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Format</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the data element format is violated. Format is derived from the data type.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Extra</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when a complex element has extra children.</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UnescapedSeparator</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when a primitive element contains </a:t>
                      </a:r>
                      <a:r>
                        <a:rPr lang="en-US" sz="1400" dirty="0" smtClean="0">
                          <a:effectLst/>
                        </a:rPr>
                        <a:t>un-escaped </a:t>
                      </a:r>
                      <a:r>
                        <a:rPr lang="en-US" sz="1400" dirty="0">
                          <a:effectLst/>
                        </a:rPr>
                        <a:t>separators.</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a:effectLst/>
                        </a:rPr>
                        <a:t>Unexpected</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a:effectLst/>
                        </a:rPr>
                        <a:t>Issued for an unexpected segment at a specific position in the message.</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fontAlgn="t"/>
                      <a:r>
                        <a:rPr lang="en-US" sz="1400" dirty="0" err="1">
                          <a:effectLst/>
                        </a:rPr>
                        <a:t>InvalidContent</a:t>
                      </a:r>
                      <a:endParaRPr lang="en-US" sz="14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a:effectLst/>
                        </a:rPr>
                        <a:t>Issued for every line in the message instance which doesn't represent a valid segment definition.</a:t>
                      </a: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4129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85738" y="685800"/>
            <a:ext cx="3733800" cy="1571625"/>
          </a:xfrm>
          <a:prstGeom prst="rect">
            <a:avLst/>
          </a:prstGeom>
        </p:spPr>
      </p:pic>
      <p:sp>
        <p:nvSpPr>
          <p:cNvPr id="8194" name="Title 1"/>
          <p:cNvSpPr>
            <a:spLocks noGrp="1"/>
          </p:cNvSpPr>
          <p:nvPr>
            <p:ph type="title"/>
          </p:nvPr>
        </p:nvSpPr>
        <p:spPr>
          <a:xfrm>
            <a:off x="76200" y="71237"/>
            <a:ext cx="8229600" cy="519113"/>
          </a:xfrm>
        </p:spPr>
        <p:txBody>
          <a:bodyPr/>
          <a:lstStyle/>
          <a:p>
            <a:r>
              <a:rPr lang="en-US" dirty="0" smtClean="0"/>
              <a:t>Validation Detections: Help</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28</a:t>
            </a:fld>
            <a:endParaRPr lang="en-US">
              <a:solidFill>
                <a:srgbClr val="FFFFFF"/>
              </a:solidFill>
            </a:endParaRPr>
          </a:p>
        </p:txBody>
      </p:sp>
      <p:pic>
        <p:nvPicPr>
          <p:cNvPr id="7" name="Picture 6"/>
          <p:cNvPicPr>
            <a:picLocks noChangeAspect="1"/>
          </p:cNvPicPr>
          <p:nvPr/>
        </p:nvPicPr>
        <p:blipFill>
          <a:blip r:embed="rId3"/>
          <a:stretch>
            <a:fillRect/>
          </a:stretch>
        </p:blipFill>
        <p:spPr>
          <a:xfrm>
            <a:off x="2514600" y="1219200"/>
            <a:ext cx="6327845" cy="4862512"/>
          </a:xfrm>
          <a:prstGeom prst="rect">
            <a:avLst/>
          </a:prstGeom>
        </p:spPr>
      </p:pic>
    </p:spTree>
    <p:extLst>
      <p:ext uri="{BB962C8B-B14F-4D97-AF65-F5344CB8AC3E}">
        <p14:creationId xmlns:p14="http://schemas.microsoft.com/office/powerpoint/2010/main" val="3054408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R-Usage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29</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23846134"/>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“Required” element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required Field PID-7 (Date/Time of Birth)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“R-Required”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expected. In it’s absence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343400" y="3019860"/>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381000" y="4150165"/>
            <a:ext cx="8229600" cy="1905000"/>
          </a:xfrm>
          <a:prstGeom prst="rect">
            <a:avLst/>
          </a:prstGeom>
        </p:spPr>
      </p:pic>
    </p:spTree>
    <p:extLst>
      <p:ext uri="{BB962C8B-B14F-4D97-AF65-F5344CB8AC3E}">
        <p14:creationId xmlns:p14="http://schemas.microsoft.com/office/powerpoint/2010/main" val="1242662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279400"/>
            <a:ext cx="8229600" cy="830997"/>
          </a:xfrm>
        </p:spPr>
        <p:txBody>
          <a:bodyPr/>
          <a:lstStyle/>
          <a:p>
            <a:r>
              <a:rPr lang="en-US" dirty="0" smtClean="0"/>
              <a:t>Agenda--</a:t>
            </a:r>
            <a:r>
              <a:rPr lang="en-US" dirty="0"/>
              <a:t>HL7 v2.x Test Tools</a:t>
            </a:r>
            <a:br>
              <a:rPr lang="en-US" dirty="0"/>
            </a:b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General </a:t>
            </a:r>
            <a:r>
              <a:rPr lang="en-US" dirty="0"/>
              <a:t>overview and tool operations (45 min) – </a:t>
            </a:r>
            <a:r>
              <a:rPr lang="en-US" dirty="0" smtClean="0"/>
              <a:t>Rob</a:t>
            </a:r>
          </a:p>
          <a:p>
            <a:pPr lvl="1">
              <a:buClr>
                <a:srgbClr val="0070C0"/>
              </a:buClr>
              <a:buFont typeface="Wingdings" panose="05000000000000000000" pitchFamily="2" charset="2"/>
              <a:buChar char="Ø"/>
            </a:pPr>
            <a:r>
              <a:rPr lang="en-US" dirty="0" smtClean="0"/>
              <a:t>Common tool functionality and testing processes</a:t>
            </a:r>
            <a:endParaRPr lang="en-US" dirty="0"/>
          </a:p>
          <a:p>
            <a:pPr>
              <a:buClr>
                <a:srgbClr val="0070C0"/>
              </a:buClr>
              <a:buFont typeface="Wingdings" panose="05000000000000000000" pitchFamily="2" charset="2"/>
              <a:buChar char="Ø"/>
            </a:pPr>
            <a:r>
              <a:rPr lang="en-US" dirty="0" smtClean="0"/>
              <a:t>NIST </a:t>
            </a:r>
            <a:r>
              <a:rPr lang="en-US" dirty="0"/>
              <a:t>Normative Testing Process Documents (15 Min) Sheryl</a:t>
            </a:r>
          </a:p>
          <a:p>
            <a:pPr>
              <a:buClr>
                <a:srgbClr val="0070C0"/>
              </a:buClr>
              <a:buFont typeface="Wingdings" panose="05000000000000000000" pitchFamily="2" charset="2"/>
              <a:buChar char="Ø"/>
            </a:pPr>
            <a:r>
              <a:rPr lang="en-US" dirty="0" smtClean="0"/>
              <a:t>Differences </a:t>
            </a:r>
            <a:r>
              <a:rPr lang="en-US" dirty="0"/>
              <a:t>between Immunization/Syndromic Tools and ELR Tool (10 min) -- Rob</a:t>
            </a:r>
          </a:p>
          <a:p>
            <a:pPr>
              <a:buClr>
                <a:srgbClr val="0070C0"/>
              </a:buClr>
              <a:buFont typeface="Wingdings" panose="05000000000000000000" pitchFamily="2" charset="2"/>
              <a:buChar char="Ø"/>
            </a:pPr>
            <a:r>
              <a:rPr lang="en-US" dirty="0" smtClean="0"/>
              <a:t>Break </a:t>
            </a:r>
            <a:r>
              <a:rPr lang="en-US" dirty="0"/>
              <a:t>(15 min)</a:t>
            </a:r>
          </a:p>
          <a:p>
            <a:pPr>
              <a:buClr>
                <a:srgbClr val="0070C0"/>
              </a:buClr>
              <a:buFont typeface="Wingdings" panose="05000000000000000000" pitchFamily="2" charset="2"/>
              <a:buChar char="Ø"/>
            </a:pPr>
            <a:r>
              <a:rPr lang="en-US" dirty="0" smtClean="0"/>
              <a:t>Immunization </a:t>
            </a:r>
            <a:r>
              <a:rPr lang="en-US" dirty="0"/>
              <a:t>Validation Tool (30 min) -- Rob</a:t>
            </a:r>
          </a:p>
          <a:p>
            <a:pPr>
              <a:buClr>
                <a:srgbClr val="0070C0"/>
              </a:buClr>
              <a:buFont typeface="Wingdings" panose="05000000000000000000" pitchFamily="2" charset="2"/>
              <a:buChar char="Ø"/>
            </a:pPr>
            <a:r>
              <a:rPr lang="en-US" dirty="0" smtClean="0"/>
              <a:t>Syndromic  </a:t>
            </a:r>
            <a:r>
              <a:rPr lang="en-US" dirty="0"/>
              <a:t>Surveillance Validation Tool (30 min) –Sheryl</a:t>
            </a:r>
          </a:p>
          <a:p>
            <a:pPr>
              <a:buClr>
                <a:srgbClr val="0070C0"/>
              </a:buClr>
              <a:buFont typeface="Wingdings" panose="05000000000000000000" pitchFamily="2" charset="2"/>
              <a:buChar char="Ø"/>
            </a:pPr>
            <a:r>
              <a:rPr lang="en-US" dirty="0" smtClean="0"/>
              <a:t>Electronic </a:t>
            </a:r>
            <a:r>
              <a:rPr lang="en-US" dirty="0"/>
              <a:t>Laboratory Reporting (ELR) Validation Tool (15 min) – </a:t>
            </a:r>
            <a:r>
              <a:rPr lang="en-US" dirty="0" smtClean="0"/>
              <a:t>Rob/Sheryl/Eric</a:t>
            </a:r>
            <a:endParaRPr lang="en-US" dirty="0"/>
          </a:p>
          <a:p>
            <a:pPr>
              <a:buClr>
                <a:srgbClr val="0070C0"/>
              </a:buClr>
              <a:buFont typeface="Wingdings" panose="05000000000000000000" pitchFamily="2" charset="2"/>
              <a:buChar char="Ø"/>
            </a:pPr>
            <a:r>
              <a:rPr lang="en-US" dirty="0" smtClean="0"/>
              <a:t>Additional Discussion </a:t>
            </a:r>
            <a:r>
              <a:rPr lang="en-US" dirty="0"/>
              <a:t>and Questions (20 min)</a:t>
            </a:r>
          </a:p>
          <a:p>
            <a:pPr marL="0" indent="0">
              <a:buClr>
                <a:srgbClr val="0070C0"/>
              </a:buClr>
              <a:buNone/>
            </a:pPr>
            <a:endParaRPr lang="en-US" dirty="0" smtClean="0"/>
          </a:p>
        </p:txBody>
      </p:sp>
    </p:spTree>
    <p:extLst>
      <p:ext uri="{BB962C8B-B14F-4D97-AF65-F5344CB8AC3E}">
        <p14:creationId xmlns:p14="http://schemas.microsoft.com/office/powerpoint/2010/main" val="7958827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00034126"/>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X-Usage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“Not-supported” element is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present</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Field PID-19 (SSN Number - Patient) is present whereas it is an unsupported element (Usage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“X-Not-supported”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not expected. If it is present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057400" y="2686699"/>
            <a:ext cx="66294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a:t>
            </a:r>
            <a:r>
              <a:rPr lang="en-US" sz="800" dirty="0">
                <a:solidFill>
                  <a:srgbClr val="C00000"/>
                </a:solidFill>
              </a:rPr>
              <a:t>VALUE</a:t>
            </a:r>
            <a:r>
              <a:rPr lang="en-US" sz="800" dirty="0"/>
              <a:t>|||2186-5^Not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8194" name="Title 1"/>
          <p:cNvSpPr>
            <a:spLocks noGrp="1"/>
          </p:cNvSpPr>
          <p:nvPr>
            <p:ph type="title"/>
          </p:nvPr>
        </p:nvSpPr>
        <p:spPr>
          <a:xfrm>
            <a:off x="76200" y="71237"/>
            <a:ext cx="8229600" cy="519113"/>
          </a:xfrm>
        </p:spPr>
        <p:txBody>
          <a:bodyPr/>
          <a:lstStyle/>
          <a:p>
            <a:r>
              <a:rPr lang="en-US" dirty="0"/>
              <a:t>X</a:t>
            </a:r>
            <a:r>
              <a:rPr lang="en-US" dirty="0" smtClean="0"/>
              <a:t>-Usage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30</a:t>
            </a:fld>
            <a:endParaRPr lang="en-US">
              <a:solidFill>
                <a:srgbClr val="FFFFFF"/>
              </a:solidFill>
            </a:endParaRPr>
          </a:p>
        </p:txBody>
      </p:sp>
      <p:sp>
        <p:nvSpPr>
          <p:cNvPr id="6" name="Rounded Rectangle 5"/>
          <p:cNvSpPr/>
          <p:nvPr/>
        </p:nvSpPr>
        <p:spPr>
          <a:xfrm>
            <a:off x="6477000" y="3124200"/>
            <a:ext cx="5334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91940"/>
            <a:ext cx="8229600" cy="2002400"/>
          </a:xfrm>
          <a:prstGeom prst="rect">
            <a:avLst/>
          </a:prstGeom>
        </p:spPr>
      </p:pic>
    </p:spTree>
    <p:extLst>
      <p:ext uri="{BB962C8B-B14F-4D97-AF65-F5344CB8AC3E}">
        <p14:creationId xmlns:p14="http://schemas.microsoft.com/office/powerpoint/2010/main" val="5197409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66537744"/>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a HL7 withdrawn element is present.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Field PID-19 (SSN Number - Patient) is present whereas it is an unsupported element (Usage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“X-Not-supported”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not expected. If it is present an Error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057400" y="2686699"/>
            <a:ext cx="66294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a:t>
            </a:r>
            <a:r>
              <a:rPr lang="en-US" sz="800" dirty="0">
                <a:solidFill>
                  <a:srgbClr val="C00000"/>
                </a:solidFill>
              </a:rPr>
              <a:t>VALUE</a:t>
            </a:r>
            <a:r>
              <a:rPr lang="en-US" sz="800" dirty="0"/>
              <a:t>|||2186-5^Not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8194" name="Title 1"/>
          <p:cNvSpPr>
            <a:spLocks noGrp="1"/>
          </p:cNvSpPr>
          <p:nvPr>
            <p:ph type="title"/>
          </p:nvPr>
        </p:nvSpPr>
        <p:spPr>
          <a:xfrm>
            <a:off x="76200" y="71237"/>
            <a:ext cx="8229600" cy="519113"/>
          </a:xfrm>
        </p:spPr>
        <p:txBody>
          <a:bodyPr/>
          <a:lstStyle/>
          <a:p>
            <a:r>
              <a:rPr lang="en-US" dirty="0" smtClean="0"/>
              <a:t>W-Usage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31</a:t>
            </a:fld>
            <a:endParaRPr lang="en-US">
              <a:solidFill>
                <a:srgbClr val="FFFFFF"/>
              </a:solidFill>
            </a:endParaRPr>
          </a:p>
        </p:txBody>
      </p:sp>
      <p:sp>
        <p:nvSpPr>
          <p:cNvPr id="6" name="Rounded Rectangle 5"/>
          <p:cNvSpPr/>
          <p:nvPr/>
        </p:nvSpPr>
        <p:spPr>
          <a:xfrm>
            <a:off x="6477000" y="3124200"/>
            <a:ext cx="5334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91940"/>
            <a:ext cx="8229600" cy="2002400"/>
          </a:xfrm>
          <a:prstGeom prst="rect">
            <a:avLst/>
          </a:prstGeom>
        </p:spPr>
      </p:pic>
    </p:spTree>
    <p:extLst>
      <p:ext uri="{BB962C8B-B14F-4D97-AF65-F5344CB8AC3E}">
        <p14:creationId xmlns:p14="http://schemas.microsoft.com/office/powerpoint/2010/main" val="29708770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RE-Usage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916593474"/>
              </p:ext>
            </p:extLst>
          </p:nvPr>
        </p:nvGraphicFramePr>
        <p:xfrm>
          <a:off x="381000" y="672152"/>
          <a:ext cx="8229600" cy="337452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RE-Usage</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“Required,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but maybe Empty</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 element is 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Field PID-6 (Mother's Maiden Name) is missing. Depending on the use case and data availability it may be appropriate to value this element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usage for the message element is “RE-Required, but maybe Empty” therefore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 data value is expected in certain circumstances. In it’s absence a detection (Warning by Default) is reported.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Warning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343400" y="3019860"/>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81000" y="4120262"/>
            <a:ext cx="8229600" cy="1061338"/>
          </a:xfrm>
          <a:prstGeom prst="rect">
            <a:avLst/>
          </a:prstGeom>
        </p:spPr>
      </p:pic>
      <p:pic>
        <p:nvPicPr>
          <p:cNvPr id="9" name="Picture 8"/>
          <p:cNvPicPr>
            <a:picLocks noChangeAspect="1"/>
          </p:cNvPicPr>
          <p:nvPr/>
        </p:nvPicPr>
        <p:blipFill>
          <a:blip r:embed="rId3"/>
          <a:stretch>
            <a:fillRect/>
          </a:stretch>
        </p:blipFill>
        <p:spPr>
          <a:xfrm>
            <a:off x="304800" y="5316676"/>
            <a:ext cx="8305800" cy="833402"/>
          </a:xfrm>
          <a:prstGeom prst="rect">
            <a:avLst/>
          </a:prstGeom>
        </p:spPr>
      </p:pic>
    </p:spTree>
    <p:extLst>
      <p:ext uri="{BB962C8B-B14F-4D97-AF65-F5344CB8AC3E}">
        <p14:creationId xmlns:p14="http://schemas.microsoft.com/office/powerpoint/2010/main" val="2744789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Optional Usage</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1800" dirty="0" smtClean="0"/>
              <a:t>Primitive Elements with Optional Usage generates no detections </a:t>
            </a:r>
          </a:p>
          <a:p>
            <a:pPr>
              <a:buClr>
                <a:srgbClr val="0070C0"/>
              </a:buClr>
              <a:buFont typeface="Wingdings" panose="05000000000000000000" pitchFamily="2" charset="2"/>
              <a:buChar char="Ø"/>
            </a:pPr>
            <a:r>
              <a:rPr lang="en-US" sz="1800" dirty="0" smtClean="0"/>
              <a:t>Complex Elements with Optional Usage follows the base standard rules (if the element is present in the message instance). That is, if an implementer decides to support Optional Usage Elements, then they need to follow the base standard requirements for that Element.</a:t>
            </a:r>
          </a:p>
          <a:p>
            <a:pPr>
              <a:buClr>
                <a:srgbClr val="0070C0"/>
              </a:buClr>
              <a:buFont typeface="Wingdings" panose="05000000000000000000" pitchFamily="2" charset="2"/>
              <a:buChar char="Ø"/>
            </a:pPr>
            <a:r>
              <a:rPr lang="en-US" sz="1800" dirty="0" smtClean="0"/>
              <a:t>Example, if the PV1 segment is included, then PV1-2 SHALL be valued since it is Required.</a:t>
            </a:r>
          </a:p>
          <a:p>
            <a:pPr>
              <a:buClr>
                <a:srgbClr val="0070C0"/>
              </a:buClr>
              <a:buFont typeface="Wingdings" panose="05000000000000000000" pitchFamily="2" charset="2"/>
              <a:buChar char="Ø"/>
            </a:pPr>
            <a:r>
              <a:rPr lang="en-US" sz="1800" dirty="0" smtClean="0"/>
              <a:t>PV1|XXX</a:t>
            </a:r>
            <a:r>
              <a:rPr lang="en-US" sz="1800" dirty="0" smtClean="0">
                <a:solidFill>
                  <a:srgbClr val="FF0000"/>
                </a:solidFill>
              </a:rPr>
              <a:t>||</a:t>
            </a:r>
            <a:r>
              <a:rPr lang="en-US" sz="1800" dirty="0" smtClean="0"/>
              <a:t>||| (will generate and error). </a:t>
            </a:r>
            <a:r>
              <a:rPr lang="en-US" sz="1800" dirty="0" smtClean="0">
                <a:solidFill>
                  <a:srgbClr val="FF0000"/>
                </a:solidFill>
              </a:rPr>
              <a:t>This is a Certification Error.</a:t>
            </a:r>
          </a:p>
        </p:txBody>
      </p:sp>
      <p:pic>
        <p:nvPicPr>
          <p:cNvPr id="2" name="Picture 1"/>
          <p:cNvPicPr>
            <a:picLocks noChangeAspect="1"/>
          </p:cNvPicPr>
          <p:nvPr/>
        </p:nvPicPr>
        <p:blipFill>
          <a:blip r:embed="rId2"/>
          <a:stretch>
            <a:fillRect/>
          </a:stretch>
        </p:blipFill>
        <p:spPr>
          <a:xfrm>
            <a:off x="5204547" y="3445933"/>
            <a:ext cx="3756210" cy="2552700"/>
          </a:xfrm>
          <a:prstGeom prst="rect">
            <a:avLst/>
          </a:prstGeom>
        </p:spPr>
      </p:pic>
      <p:pic>
        <p:nvPicPr>
          <p:cNvPr id="4" name="Picture 3"/>
          <p:cNvPicPr>
            <a:picLocks noChangeAspect="1"/>
          </p:cNvPicPr>
          <p:nvPr/>
        </p:nvPicPr>
        <p:blipFill>
          <a:blip r:embed="rId3"/>
          <a:stretch>
            <a:fillRect/>
          </a:stretch>
        </p:blipFill>
        <p:spPr>
          <a:xfrm>
            <a:off x="270328" y="3407833"/>
            <a:ext cx="4909726" cy="2590800"/>
          </a:xfrm>
          <a:prstGeom prst="rect">
            <a:avLst/>
          </a:prstGeom>
        </p:spPr>
      </p:pic>
    </p:spTree>
    <p:extLst>
      <p:ext uri="{BB962C8B-B14F-4D97-AF65-F5344CB8AC3E}">
        <p14:creationId xmlns:p14="http://schemas.microsoft.com/office/powerpoint/2010/main" val="1646848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Cardinality: Segment Level</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567880421"/>
              </p:ext>
            </p:extLst>
          </p:nvPr>
        </p:nvGraphicFramePr>
        <p:xfrm>
          <a:off x="381000" y="672152"/>
          <a:ext cx="8229600" cy="359664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Cardinality:</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 Level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the number of occurrences of an element is not in the specified cardinality range.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Segment PID (Patient Identification) must be in the cardinality range of [1, 1]; 2 occurrences found.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cardinality of the PID segment is specified as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[1,1]. 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message instance is expected to have one and only one occurrence.</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607632"/>
            <a:ext cx="6477000" cy="1692771"/>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solidFill>
                  <a:srgbClr val="FF0000"/>
                </a:solidFill>
              </a:rPr>
              <a:t>PID</a:t>
            </a:r>
            <a:r>
              <a:rPr lang="en-US" sz="800" dirty="0"/>
              <a:t>|1||7120^^^NIST-MPI-1^MR||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solidFill>
                  <a:srgbClr val="FF0000"/>
                </a:solidFill>
              </a:rPr>
              <a:t>PID</a:t>
            </a:r>
            <a:r>
              <a:rPr lang="en-US" sz="800" dirty="0"/>
              <a:t>|1||7120^^^NIST-MPI-1^MR||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1962319" y="2895600"/>
            <a:ext cx="457200" cy="6485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350594"/>
            <a:ext cx="8229600" cy="1808257"/>
          </a:xfrm>
          <a:prstGeom prst="rect">
            <a:avLst/>
          </a:prstGeom>
        </p:spPr>
      </p:pic>
    </p:spTree>
    <p:extLst>
      <p:ext uri="{BB962C8B-B14F-4D97-AF65-F5344CB8AC3E}">
        <p14:creationId xmlns:p14="http://schemas.microsoft.com/office/powerpoint/2010/main" val="1673159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304800"/>
            <a:ext cx="8382000" cy="533400"/>
          </a:xfrm>
        </p:spPr>
        <p:txBody>
          <a:bodyPr>
            <a:normAutofit/>
          </a:bodyPr>
          <a:lstStyle/>
          <a:p>
            <a:r>
              <a:rPr lang="en-US" dirty="0" smtClean="0">
                <a:solidFill>
                  <a:srgbClr val="002060"/>
                </a:solidFill>
              </a:rPr>
              <a:t>Cardinality Errors</a:t>
            </a:r>
            <a:endParaRPr lang="en-US" dirty="0">
              <a:solidFill>
                <a:srgbClr val="002060"/>
              </a:solidFill>
            </a:endParaRPr>
          </a:p>
        </p:txBody>
      </p:sp>
      <p:sp>
        <p:nvSpPr>
          <p:cNvPr id="9" name="Content Placeholder 8"/>
          <p:cNvSpPr>
            <a:spLocks noGrp="1"/>
          </p:cNvSpPr>
          <p:nvPr>
            <p:ph idx="1"/>
          </p:nvPr>
        </p:nvSpPr>
        <p:spPr>
          <a:xfrm>
            <a:off x="431800" y="855133"/>
            <a:ext cx="8382000" cy="5105400"/>
          </a:xfrm>
        </p:spPr>
        <p:txBody>
          <a:bodyPr>
            <a:normAutofit/>
          </a:bodyPr>
          <a:lstStyle/>
          <a:p>
            <a:pPr>
              <a:buClr>
                <a:srgbClr val="0070C0"/>
              </a:buClr>
              <a:buFont typeface="Wingdings" panose="05000000000000000000" pitchFamily="2" charset="2"/>
              <a:buChar char="Ø"/>
            </a:pPr>
            <a:r>
              <a:rPr lang="en-US" sz="2400" dirty="0" smtClean="0"/>
              <a:t>Note in some cases a Cardinality is not reported when in theory it should be; a Usage error is reported.</a:t>
            </a:r>
          </a:p>
          <a:p>
            <a:pPr>
              <a:buClr>
                <a:srgbClr val="0070C0"/>
              </a:buClr>
              <a:buFont typeface="Wingdings" panose="05000000000000000000" pitchFamily="2" charset="2"/>
              <a:buChar char="Ø"/>
            </a:pPr>
            <a:r>
              <a:rPr lang="en-US" sz="2400" dirty="0" smtClean="0"/>
              <a:t>By the design the validation checks usage first; if a usage error is detected, no cardinality checks are performed.</a:t>
            </a:r>
          </a:p>
          <a:p>
            <a:pPr>
              <a:buClr>
                <a:srgbClr val="0070C0"/>
              </a:buClr>
              <a:buFont typeface="Wingdings" panose="05000000000000000000" pitchFamily="2" charset="2"/>
              <a:buChar char="Ø"/>
            </a:pPr>
            <a:r>
              <a:rPr lang="en-US" sz="2400" dirty="0" smtClean="0"/>
              <a:t>For example, the Cardinality of an element is [1,1] with a usage of R. The message instance does not contain a value for the element; a R-usage error is detected. In this case, the validation does not perform a Cardinality. This is why you won’t get multiple errors for this example.</a:t>
            </a:r>
          </a:p>
        </p:txBody>
      </p:sp>
    </p:spTree>
    <p:extLst>
      <p:ext uri="{BB962C8B-B14F-4D97-AF65-F5344CB8AC3E}">
        <p14:creationId xmlns:p14="http://schemas.microsoft.com/office/powerpoint/2010/main" val="442530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Cardinality: Field Level</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10207150"/>
              </p:ext>
            </p:extLst>
          </p:nvPr>
        </p:nvGraphicFramePr>
        <p:xfrm>
          <a:off x="381000" y="672152"/>
          <a:ext cx="8229600" cy="332232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Cardinality:</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Field Level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the number of occurrences of an element is not in the specified cardinality range.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Segment PID (Patient Identification) must be in the cardinality range of [1, 1]; 2 occurrences found.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cardinality of the PID segment is specified as</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[1,1]. 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message instance is expected to have one and only one occurrence.</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610264"/>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00B050"/>
                </a:solidFill>
              </a:rPr>
              <a:t>19500317</a:t>
            </a:r>
            <a:r>
              <a:rPr lang="en-US" sz="800" dirty="0"/>
              <a:t>~</a:t>
            </a:r>
            <a:r>
              <a:rPr lang="en-US" sz="800" dirty="0">
                <a:solidFill>
                  <a:srgbClr val="FF0000"/>
                </a:solidFill>
              </a:rPr>
              <a:t>19520320</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531160" y="2971800"/>
            <a:ext cx="1107639" cy="2286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19088" y="4168374"/>
            <a:ext cx="8291512" cy="1927626"/>
          </a:xfrm>
          <a:prstGeom prst="rect">
            <a:avLst/>
          </a:prstGeom>
        </p:spPr>
      </p:pic>
    </p:spTree>
    <p:extLst>
      <p:ext uri="{BB962C8B-B14F-4D97-AF65-F5344CB8AC3E}">
        <p14:creationId xmlns:p14="http://schemas.microsoft.com/office/powerpoint/2010/main" val="4248782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Length Error (Maximum)</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61454079"/>
              </p:ext>
            </p:extLst>
          </p:nvPr>
        </p:nvGraphicFramePr>
        <p:xfrm>
          <a:off x="381000" y="672152"/>
          <a:ext cx="8229600" cy="333215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Length Error - Maximum</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length of a primitive element is not in the specified length range.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length of Component MSH-3.1 (Namespace ID) must be within the range [1, 20]. Value = 'NISTEHRAPP-TOOOOOOOMANY'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length of the element is specified as [1,20]; the data value is longer than 20 characters.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a:t>
            </a:r>
            <a:r>
              <a:rPr lang="en-US" sz="800" dirty="0">
                <a:solidFill>
                  <a:srgbClr val="FF0000"/>
                </a:solidFill>
              </a:rPr>
              <a:t>NISTEHRAPP-TOOOOOOOMANY</a:t>
            </a:r>
            <a:r>
              <a:rPr lang="en-US" sz="800" dirty="0"/>
              <a:t>|NISTEHRFAC|NISTIISAPP|NISTIISFAC|20150625121047.839-0500||VXU^V04^VXU_V04|NIST-IZ-AD-7.1_Send_V04_Z22|P|2.5.1|||ER|AL|||||Z22^CDCPHINVS|NISTEHRFAC^^^^^NIST-AA-IZ-1^XX^^^100-6482|NISTIISFAC^^^^^NIST-AA-IZ-1^XX^^^100-3322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590800" y="2701788"/>
            <a:ext cx="1676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04800" y="4300149"/>
            <a:ext cx="8305800" cy="1813869"/>
          </a:xfrm>
          <a:prstGeom prst="rect">
            <a:avLst/>
          </a:prstGeom>
        </p:spPr>
      </p:pic>
    </p:spTree>
    <p:extLst>
      <p:ext uri="{BB962C8B-B14F-4D97-AF65-F5344CB8AC3E}">
        <p14:creationId xmlns:p14="http://schemas.microsoft.com/office/powerpoint/2010/main" val="316192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Length Error (Minimum)</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38</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82468459"/>
              </p:ext>
            </p:extLst>
          </p:nvPr>
        </p:nvGraphicFramePr>
        <p:xfrm>
          <a:off x="381000" y="672152"/>
          <a:ext cx="8229600" cy="333215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Length Error - Minimum</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length of a primitive element is not in the specified length range.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length of Component PID-3.5 (Identifier Type Code) must be within the range [2, 5]. Value =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length of the element is specified as [2,5]; the data value has only 1 character.</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701939"/>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a:t>
            </a:r>
            <a:r>
              <a:rPr lang="en-US" sz="800" dirty="0">
                <a:solidFill>
                  <a:srgbClr val="FF0000"/>
                </a:solidFill>
              </a:rPr>
              <a:t>X</a:t>
            </a:r>
            <a:r>
              <a:rPr lang="en-US" sz="800" dirty="0"/>
              <a:t>||</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3276600" y="3048000"/>
            <a:ext cx="3048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086104"/>
            <a:ext cx="8229600" cy="1969061"/>
          </a:xfrm>
          <a:prstGeom prst="rect">
            <a:avLst/>
          </a:prstGeom>
        </p:spPr>
      </p:pic>
    </p:spTree>
    <p:extLst>
      <p:ext uri="{BB962C8B-B14F-4D97-AF65-F5344CB8AC3E}">
        <p14:creationId xmlns:p14="http://schemas.microsoft.com/office/powerpoint/2010/main" val="20149059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Format Error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39</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88612313"/>
              </p:ext>
            </p:extLst>
          </p:nvPr>
        </p:nvGraphicFramePr>
        <p:xfrm>
          <a:off x="381000" y="672152"/>
          <a:ext cx="8229600" cy="348836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Format Error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the content of an element doesn't conform</a:t>
                      </a:r>
                      <a:r>
                        <a:rPr lang="en-US" sz="1800" kern="1200" baseline="0" dirty="0" smtClean="0">
                          <a:solidFill>
                            <a:schemeClr val="tx1"/>
                          </a:solidFill>
                          <a:effectLst/>
                          <a:latin typeface="+mn-lt"/>
                          <a:ea typeface="+mn-ea"/>
                          <a:cs typeface="+mn-cs"/>
                        </a:rPr>
                        <a:t> to</a:t>
                      </a:r>
                      <a:r>
                        <a:rPr lang="en-US" sz="1800" kern="1200" dirty="0" smtClean="0">
                          <a:solidFill>
                            <a:schemeClr val="tx1"/>
                          </a:solidFill>
                          <a:effectLst/>
                          <a:latin typeface="+mn-lt"/>
                          <a:ea typeface="+mn-ea"/>
                          <a:cs typeface="+mn-cs"/>
                        </a:rPr>
                        <a:t> the format specified (e.g., date format).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IZ-TS_NZ </a:t>
                      </a:r>
                      <a:r>
                        <a:rPr lang="en-US" dirty="0">
                          <a:effectLst/>
                        </a:rPr>
                        <a:t>- The value of PID-7.1 (Time) SHALL be formatted with </a:t>
                      </a:r>
                      <a:r>
                        <a:rPr lang="en-US" dirty="0" smtClean="0">
                          <a:effectLst/>
                        </a:rPr>
                        <a:t>YYYYMMDD.</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format of the data value does not match the format indicated in the standard or by an explicit conformance statement.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9300" y="2832711"/>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a:t>
            </a:r>
            <a:r>
              <a:rPr lang="en-US" sz="800" dirty="0">
                <a:solidFill>
                  <a:srgbClr val="FF0000"/>
                </a:solidFill>
              </a:rPr>
              <a:t>1950031X</a:t>
            </a:r>
            <a:r>
              <a:rPr lang="en-US" sz="800" dirty="0"/>
              <a:t>|F||2106-3^White^CDCREC|763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419600" y="3200400"/>
            <a:ext cx="7620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64671" y="4242315"/>
            <a:ext cx="8229600" cy="1777486"/>
          </a:xfrm>
          <a:prstGeom prst="rect">
            <a:avLst/>
          </a:prstGeom>
        </p:spPr>
      </p:pic>
    </p:spTree>
    <p:extLst>
      <p:ext uri="{BB962C8B-B14F-4D97-AF65-F5344CB8AC3E}">
        <p14:creationId xmlns:p14="http://schemas.microsoft.com/office/powerpoint/2010/main" val="2769343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Tool Capabilities and Navigation</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Home – See Google Groups Link</a:t>
            </a:r>
          </a:p>
          <a:p>
            <a:pPr>
              <a:buClr>
                <a:srgbClr val="0070C0"/>
              </a:buClr>
              <a:buFont typeface="Wingdings" panose="05000000000000000000" pitchFamily="2" charset="2"/>
              <a:buChar char="Ø"/>
            </a:pPr>
            <a:r>
              <a:rPr lang="en-US" dirty="0" smtClean="0"/>
              <a:t>Context-free Testing</a:t>
            </a:r>
            <a:endParaRPr lang="en-US" dirty="0" smtClean="0">
              <a:solidFill>
                <a:srgbClr val="C00000"/>
              </a:solidFill>
            </a:endParaRPr>
          </a:p>
          <a:p>
            <a:pPr>
              <a:buClr>
                <a:srgbClr val="0070C0"/>
              </a:buClr>
              <a:buFont typeface="Wingdings" panose="05000000000000000000" pitchFamily="2" charset="2"/>
              <a:buChar char="Ø"/>
            </a:pPr>
            <a:r>
              <a:rPr lang="en-US" dirty="0" smtClean="0"/>
              <a:t>Context-based Testing</a:t>
            </a:r>
          </a:p>
          <a:p>
            <a:pPr>
              <a:buClr>
                <a:srgbClr val="0070C0"/>
              </a:buClr>
              <a:buFont typeface="Wingdings" panose="05000000000000000000" pitchFamily="2" charset="2"/>
              <a:buChar char="Ø"/>
            </a:pPr>
            <a:r>
              <a:rPr lang="en-US" dirty="0" smtClean="0"/>
              <a:t>Profile Viewer</a:t>
            </a:r>
          </a:p>
          <a:p>
            <a:pPr>
              <a:buClr>
                <a:srgbClr val="0070C0"/>
              </a:buClr>
              <a:buFont typeface="Wingdings" panose="05000000000000000000" pitchFamily="2" charset="2"/>
              <a:buChar char="Ø"/>
            </a:pPr>
            <a:r>
              <a:rPr lang="en-US" dirty="0" smtClean="0"/>
              <a:t>Vocabulary Viewer</a:t>
            </a:r>
          </a:p>
          <a:p>
            <a:pPr>
              <a:buClr>
                <a:srgbClr val="0070C0"/>
              </a:buClr>
              <a:buFont typeface="Wingdings" panose="05000000000000000000" pitchFamily="2" charset="2"/>
              <a:buChar char="Ø"/>
            </a:pPr>
            <a:r>
              <a:rPr lang="en-US" dirty="0" smtClean="0"/>
              <a:t>Documentation</a:t>
            </a:r>
          </a:p>
          <a:p>
            <a:pPr lvl="1">
              <a:buClr>
                <a:srgbClr val="0070C0"/>
              </a:buClr>
              <a:buFont typeface="Wingdings" panose="05000000000000000000" pitchFamily="2" charset="2"/>
              <a:buChar char="Ø"/>
            </a:pPr>
            <a:r>
              <a:rPr lang="en-US" dirty="0" smtClean="0"/>
              <a:t>Documentation</a:t>
            </a:r>
          </a:p>
          <a:p>
            <a:pPr lvl="1">
              <a:buClr>
                <a:srgbClr val="0070C0"/>
              </a:buClr>
              <a:buFont typeface="Wingdings" panose="05000000000000000000" pitchFamily="2" charset="2"/>
              <a:buChar char="Ø"/>
            </a:pPr>
            <a:r>
              <a:rPr lang="en-US" dirty="0" smtClean="0"/>
              <a:t>Resources</a:t>
            </a:r>
            <a:endParaRPr lang="en-US" dirty="0"/>
          </a:p>
          <a:p>
            <a:pPr lvl="1">
              <a:buClr>
                <a:srgbClr val="0070C0"/>
              </a:buClr>
              <a:buFont typeface="Wingdings" panose="05000000000000000000" pitchFamily="2" charset="2"/>
              <a:buChar char="Ø"/>
            </a:pPr>
            <a:r>
              <a:rPr lang="en-US" dirty="0" smtClean="0"/>
              <a:t>Tool Download</a:t>
            </a:r>
          </a:p>
          <a:p>
            <a:pPr lvl="1">
              <a:buClr>
                <a:srgbClr val="0070C0"/>
              </a:buClr>
              <a:buFont typeface="Wingdings" panose="05000000000000000000" pitchFamily="2" charset="2"/>
              <a:buChar char="Ø"/>
            </a:pPr>
            <a:r>
              <a:rPr lang="en-US" dirty="0" smtClean="0"/>
              <a:t>Release Notes</a:t>
            </a:r>
          </a:p>
          <a:p>
            <a:pPr lvl="1">
              <a:buClr>
                <a:srgbClr val="0070C0"/>
              </a:buClr>
              <a:buFont typeface="Wingdings" panose="05000000000000000000" pitchFamily="2" charset="2"/>
              <a:buChar char="Ø"/>
            </a:pPr>
            <a:r>
              <a:rPr lang="en-US" dirty="0" smtClean="0"/>
              <a:t>Known Issues</a:t>
            </a:r>
          </a:p>
          <a:p>
            <a:pPr>
              <a:buClr>
                <a:srgbClr val="0070C0"/>
              </a:buClr>
              <a:buFont typeface="Wingdings" panose="05000000000000000000" pitchFamily="2" charset="2"/>
              <a:buChar char="Ø"/>
            </a:pPr>
            <a:r>
              <a:rPr lang="en-US" dirty="0" smtClean="0"/>
              <a:t>Immunization Test Tool has additional capabilities</a:t>
            </a:r>
          </a:p>
          <a:p>
            <a:pPr lvl="1">
              <a:buClr>
                <a:srgbClr val="0070C0"/>
              </a:buClr>
              <a:buFont typeface="Wingdings" panose="05000000000000000000" pitchFamily="2" charset="2"/>
              <a:buChar char="Ø"/>
            </a:pPr>
            <a:r>
              <a:rPr lang="en-US" dirty="0" smtClean="0"/>
              <a:t>E.g., SOAP Transport Testing</a:t>
            </a:r>
          </a:p>
          <a:p>
            <a:pPr>
              <a:buClr>
                <a:srgbClr val="0070C0"/>
              </a:buClr>
              <a:buFont typeface="Wingdings" panose="05000000000000000000" pitchFamily="2" charset="2"/>
              <a:buChar char="Ø"/>
            </a:pPr>
            <a:r>
              <a:rPr lang="en-US" dirty="0" smtClean="0"/>
              <a:t>Be aware additional Testing Services will be added to tools</a:t>
            </a:r>
          </a:p>
          <a:p>
            <a:pPr>
              <a:buClr>
                <a:srgbClr val="0070C0"/>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543084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Extra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40</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78569910"/>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Extra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complex element has extra children.</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Segment MSH (Message Header) has extra children.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Segment has unexpected (Extra) content. In this case an extra field that is not part of the standard (profile).</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3857" y="2687947"/>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r>
              <a:rPr lang="en-US" sz="800" dirty="0">
                <a:solidFill>
                  <a:srgbClr val="FF0000"/>
                </a:solidFill>
              </a:rPr>
              <a:t>MSH-26</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971800" y="2895600"/>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184082"/>
            <a:ext cx="8229600" cy="1841851"/>
          </a:xfrm>
          <a:prstGeom prst="rect">
            <a:avLst/>
          </a:prstGeom>
        </p:spPr>
      </p:pic>
    </p:spTree>
    <p:extLst>
      <p:ext uri="{BB962C8B-B14F-4D97-AF65-F5344CB8AC3E}">
        <p14:creationId xmlns:p14="http://schemas.microsoft.com/office/powerpoint/2010/main" val="2575807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Extra Content: Field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41</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518824210"/>
              </p:ext>
            </p:extLst>
          </p:nvPr>
        </p:nvGraphicFramePr>
        <p:xfrm>
          <a:off x="381000" y="672152"/>
          <a:ext cx="8229600" cy="333798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Extra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Field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complex element has extra children.</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Field MSH-3 (Sending Application) has extra children.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field has unexpected (Extra) content. In this case an extra component that is not part of the standard (profile).</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3857" y="2687947"/>
            <a:ext cx="6477000" cy="1323439"/>
          </a:xfrm>
          <a:prstGeom prst="rect">
            <a:avLst/>
          </a:prstGeom>
          <a:noFill/>
        </p:spPr>
        <p:txBody>
          <a:bodyPr wrap="square" rtlCol="0">
            <a:spAutoFit/>
          </a:bodyPr>
          <a:lstStyle/>
          <a:p>
            <a:r>
              <a:rPr lang="en-US" sz="800" dirty="0"/>
              <a:t>MSH|^~\&amp;|NISTEHRAPP^^^</a:t>
            </a:r>
            <a:r>
              <a:rPr lang="en-US" sz="800" dirty="0">
                <a:solidFill>
                  <a:srgbClr val="FF0000"/>
                </a:solidFill>
              </a:rPr>
              <a:t>MSH-3.4</a:t>
            </a:r>
            <a:r>
              <a:rPr lang="en-US" sz="800" dirty="0"/>
              <a:t>|NISTEHRFAC|NISTIISAPP|NISTIISFAC|20150625121047.839-0500||VXU^V04^VXU_V04|NIST-IZ-AD-7.1_Send_V04_Z22|P|2.5.1|||ER|AL|||||Z22^CDCPHINVS|NISTEHRFAC^^^^^NIST-AA-IZ-1^XX^^^100-6482|NISTIISFAC^^^^^NIST-AA-IZ-1^XX^^^100-3322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3276600" y="2687947"/>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0999" y="4139983"/>
            <a:ext cx="8229601" cy="1905000"/>
          </a:xfrm>
          <a:prstGeom prst="rect">
            <a:avLst/>
          </a:prstGeom>
        </p:spPr>
      </p:pic>
    </p:spTree>
    <p:extLst>
      <p:ext uri="{BB962C8B-B14F-4D97-AF65-F5344CB8AC3E}">
        <p14:creationId xmlns:p14="http://schemas.microsoft.com/office/powerpoint/2010/main" val="30136841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Un-escaped Character</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83742516"/>
              </p:ext>
            </p:extLst>
          </p:nvPr>
        </p:nvGraphicFramePr>
        <p:xfrm>
          <a:off x="381000" y="672152"/>
          <a:ext cx="8229600" cy="348836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Un-escaped</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Character</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primitive element contains un-escaped separators.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The primitive Component PD1-11.2 (Text) contains at least one un-escaped delimiter.</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primitive data value contains and un-escaped delimiter. To fix, escape the delimiter with the escape delimiter (i.e., \T\).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19300" y="2832711"/>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a:t>
            </a:r>
            <a:r>
              <a:rPr lang="en-US" sz="800" dirty="0" smtClean="0"/>
              <a:t>06^</a:t>
            </a:r>
            <a:r>
              <a:rPr lang="en-US" sz="800" dirty="0" smtClean="0">
                <a:solidFill>
                  <a:srgbClr val="FF0000"/>
                </a:solidFill>
              </a:rPr>
              <a:t>Recall </a:t>
            </a:r>
            <a:r>
              <a:rPr lang="en-US" sz="800" dirty="0">
                <a:solidFill>
                  <a:srgbClr val="FF0000"/>
                </a:solidFill>
              </a:rPr>
              <a:t>only &amp; any </a:t>
            </a:r>
            <a:r>
              <a:rPr lang="en-US" sz="800" dirty="0" smtClean="0">
                <a:solidFill>
                  <a:srgbClr val="FF0000"/>
                </a:solidFill>
              </a:rPr>
              <a:t>method</a:t>
            </a:r>
            <a:r>
              <a:rPr lang="en-US" sz="800" dirty="0" smtClean="0"/>
              <a:t>^HL70215|Y|20150625</a:t>
            </a:r>
            <a:r>
              <a:rPr lang="en-US" sz="800" dirty="0"/>
              <a:t>|||A|19500317|20150625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2667000" y="3538690"/>
            <a:ext cx="13716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1" y="4236871"/>
            <a:ext cx="8229600" cy="1856569"/>
          </a:xfrm>
          <a:prstGeom prst="rect">
            <a:avLst/>
          </a:prstGeom>
        </p:spPr>
      </p:pic>
    </p:spTree>
    <p:extLst>
      <p:ext uri="{BB962C8B-B14F-4D97-AF65-F5344CB8AC3E}">
        <p14:creationId xmlns:p14="http://schemas.microsoft.com/office/powerpoint/2010/main" val="6575580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Unexpected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43</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654225028"/>
              </p:ext>
            </p:extLst>
          </p:nvPr>
        </p:nvGraphicFramePr>
        <p:xfrm>
          <a:off x="381000" y="672152"/>
          <a:ext cx="8229600" cy="3805054"/>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Unexpected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This detection is issued when an unexpected segment is found.</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Segment RXA|0|1|20150317||121^zoster^CVX|999||| 01^Historical Administration^NIP001|||||||||||CP|A is not expected at this location.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Segment is unexpected according to the published standard (Profile). RXA should come after the ORC. This is a conformance error.</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Many errors may be indicated.</a:t>
                      </a: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986643" y="3153767"/>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RXA|0|1|20150317||121^zoster^CVX|999|||01^Historical Administration^NIP001|||||||||||CP|A</a:t>
            </a:r>
          </a:p>
          <a:p>
            <a:r>
              <a:rPr lang="en-US" sz="800" dirty="0"/>
              <a:t>ORC|RE|7646^NIST-AA-IZ-2|53100^NIST-AA-IZ-2|||||||7824^Jackson^Lily^Suzanne^^^^^NIST-PI-1^L^^^PRN|||||||NISTEHRFAC^NISTEHRFacility^HL70362|</a:t>
            </a:r>
          </a:p>
        </p:txBody>
      </p:sp>
      <p:sp>
        <p:nvSpPr>
          <p:cNvPr id="6" name="Rounded Rectangle 5"/>
          <p:cNvSpPr/>
          <p:nvPr/>
        </p:nvSpPr>
        <p:spPr>
          <a:xfrm>
            <a:off x="1981200" y="4038600"/>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04800" y="4540743"/>
            <a:ext cx="8305800" cy="1555258"/>
          </a:xfrm>
          <a:prstGeom prst="rect">
            <a:avLst/>
          </a:prstGeom>
        </p:spPr>
      </p:pic>
    </p:spTree>
    <p:extLst>
      <p:ext uri="{BB962C8B-B14F-4D97-AF65-F5344CB8AC3E}">
        <p14:creationId xmlns:p14="http://schemas.microsoft.com/office/powerpoint/2010/main" val="32439953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Invalid Content: Segment</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05614881"/>
              </p:ext>
            </p:extLst>
          </p:nvPr>
        </p:nvGraphicFramePr>
        <p:xfrm>
          <a:off x="381000" y="672152"/>
          <a:ext cx="8229600" cy="372439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Invalid Content:</a:t>
                      </a: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Segment</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invalid content is found in the message.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'ABCDEF' is not a valid segment definition</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Segment definitions are constrained to 3 characters. This message contains a segment that is 6 characters long.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Many errors may be indicated.</a:t>
                      </a: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930539"/>
            <a:ext cx="6477000" cy="1446550"/>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a:p>
            <a:r>
              <a:rPr lang="en-US" sz="800" dirty="0">
                <a:solidFill>
                  <a:srgbClr val="FF0000"/>
                </a:solidFill>
              </a:rPr>
              <a:t>ABCDEF</a:t>
            </a:r>
          </a:p>
        </p:txBody>
      </p:sp>
      <p:sp>
        <p:nvSpPr>
          <p:cNvPr id="6" name="Rounded Rectangle 5"/>
          <p:cNvSpPr/>
          <p:nvPr/>
        </p:nvSpPr>
        <p:spPr>
          <a:xfrm>
            <a:off x="2062843" y="4107077"/>
            <a:ext cx="533400" cy="2700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52425" y="4478350"/>
            <a:ext cx="8181975" cy="1617650"/>
          </a:xfrm>
          <a:prstGeom prst="rect">
            <a:avLst/>
          </a:prstGeom>
        </p:spPr>
      </p:pic>
    </p:spTree>
    <p:extLst>
      <p:ext uri="{BB962C8B-B14F-4D97-AF65-F5344CB8AC3E}">
        <p14:creationId xmlns:p14="http://schemas.microsoft.com/office/powerpoint/2010/main" val="1702949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Content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45</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45264312"/>
              </p:ext>
            </p:extLst>
          </p:nvPr>
        </p:nvGraphicFramePr>
        <p:xfrm>
          <a:off x="381000" y="838200"/>
          <a:ext cx="8229600" cy="3376344"/>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Constraint Failure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a failed constraint </a:t>
                      </a:r>
                      <a:r>
                        <a:rPr lang="en-US" sz="1400" dirty="0" smtClean="0">
                          <a:solidFill>
                            <a:srgbClr val="000000"/>
                          </a:solidFill>
                          <a:effectLst/>
                          <a:latin typeface="Arial" panose="020B0604020202020204" pitchFamily="34" charset="0"/>
                          <a:ea typeface="Arial" panose="020B0604020202020204" pitchFamily="34" charset="0"/>
                        </a:rPr>
                        <a:t>verification</a:t>
                      </a:r>
                      <a:r>
                        <a:rPr lang="en-US" sz="1400" baseline="0" dirty="0" smtClean="0">
                          <a:solidFill>
                            <a:srgbClr val="000000"/>
                          </a:solidFill>
                          <a:effectLst/>
                          <a:latin typeface="Arial" panose="020B0604020202020204" pitchFamily="34" charset="0"/>
                          <a:ea typeface="Arial" panose="020B0604020202020204" pitchFamily="34" charset="0"/>
                        </a:rPr>
                        <a:t> (a</a:t>
                      </a:r>
                      <a:r>
                        <a:rPr lang="en-US" sz="1400" dirty="0" smtClean="0">
                          <a:solidFill>
                            <a:srgbClr val="000000"/>
                          </a:solidFill>
                          <a:effectLst/>
                          <a:latin typeface="Arial" panose="020B0604020202020204" pitchFamily="34" charset="0"/>
                          <a:ea typeface="Arial" panose="020B0604020202020204" pitchFamily="34" charset="0"/>
                        </a:rPr>
                        <a:t>ssociated with conformance statements).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Content Failure</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solidFill>
                            <a:schemeClr val="tx1"/>
                          </a:solidFill>
                          <a:effectLst/>
                          <a:latin typeface="Arial" panose="020B0604020202020204" pitchFamily="34" charset="0"/>
                          <a:ea typeface="Arial" panose="020B0604020202020204" pitchFamily="34" charset="0"/>
                        </a:rPr>
                        <a:t>Issued when content does not conform to test</a:t>
                      </a:r>
                      <a:r>
                        <a:rPr lang="en-US" sz="1400" baseline="0" dirty="0" smtClean="0">
                          <a:solidFill>
                            <a:schemeClr val="tx1"/>
                          </a:solidFill>
                          <a:effectLst/>
                          <a:latin typeface="Arial" panose="020B0604020202020204" pitchFamily="34" charset="0"/>
                          <a:ea typeface="Arial" panose="020B0604020202020204" pitchFamily="34" charset="0"/>
                        </a:rPr>
                        <a:t> case specific data content constraints. </a:t>
                      </a:r>
                      <a:r>
                        <a:rPr lang="en-US" sz="1400" dirty="0" smtClean="0">
                          <a:solidFill>
                            <a:srgbClr val="C00000"/>
                          </a:solidFill>
                          <a:effectLst/>
                          <a:latin typeface="Arial" panose="020B0604020202020204" pitchFamily="34" charset="0"/>
                          <a:ea typeface="Arial" panose="020B0604020202020204" pitchFamily="34" charset="0"/>
                        </a:rPr>
                        <a:t>See Test Data Categories for sub-categories</a:t>
                      </a:r>
                      <a:r>
                        <a:rPr lang="en-US" sz="1400" baseline="0" dirty="0" smtClean="0">
                          <a:solidFill>
                            <a:srgbClr val="C00000"/>
                          </a:solidFill>
                          <a:effectLst/>
                          <a:latin typeface="Arial" panose="020B0604020202020204" pitchFamily="34" charset="0"/>
                          <a:ea typeface="Arial" panose="020B0604020202020204" pitchFamily="34" charset="0"/>
                        </a:rPr>
                        <a:t> and details.</a:t>
                      </a:r>
                      <a:endParaRPr lang="en-US" sz="1400" dirty="0" smtClean="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Predicate Failure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a failed predicate constraint verification</a:t>
                      </a:r>
                      <a:r>
                        <a:rPr lang="en-US" sz="1400" dirty="0" smtClean="0">
                          <a:solidFill>
                            <a:srgbClr val="000000"/>
                          </a:solidFill>
                          <a:effectLst/>
                          <a:latin typeface="Arial" panose="020B0604020202020204" pitchFamily="34" charset="0"/>
                          <a:ea typeface="Arial" panose="020B0604020202020204" pitchFamily="34" charset="0"/>
                        </a:rPr>
                        <a:t>. In essence is a Usage (R, X, W, RE) constraint failure where usage is determined by a conditional.</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Constraint Spec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Issued </a:t>
                      </a:r>
                      <a:r>
                        <a:rPr lang="en-US" sz="1400" dirty="0">
                          <a:solidFill>
                            <a:srgbClr val="000000"/>
                          </a:solidFill>
                          <a:effectLst/>
                          <a:latin typeface="Arial" panose="020B0604020202020204" pitchFamily="34" charset="0"/>
                          <a:ea typeface="Arial" panose="020B0604020202020204" pitchFamily="34" charset="0"/>
                        </a:rPr>
                        <a:t>for an inconclusive constraint verification. This  usually occurs when there is an erroneous constraint specification.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Predicate Spec Err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Issued for inconclusive predicate constraint </a:t>
                      </a:r>
                      <a:r>
                        <a:rPr lang="en-US" sz="1400" dirty="0" smtClean="0">
                          <a:solidFill>
                            <a:srgbClr val="000000"/>
                          </a:solidFill>
                          <a:effectLst/>
                          <a:latin typeface="Arial" panose="020B0604020202020204" pitchFamily="34" charset="0"/>
                          <a:ea typeface="Arial" panose="020B0604020202020204" pitchFamily="34" charset="0"/>
                        </a:rPr>
                        <a:t>verification.</a:t>
                      </a:r>
                      <a:r>
                        <a:rPr lang="en-US" sz="1400" baseline="0" dirty="0" smtClean="0">
                          <a:solidFill>
                            <a:srgbClr val="000000"/>
                          </a:solidFill>
                          <a:effectLst/>
                          <a:latin typeface="Arial" panose="020B0604020202020204" pitchFamily="34" charset="0"/>
                          <a:ea typeface="Arial" panose="020B0604020202020204" pitchFamily="34" charset="0"/>
                        </a:rPr>
                        <a:t> </a:t>
                      </a:r>
                      <a:r>
                        <a:rPr lang="en-US" sz="1400" dirty="0" smtClean="0">
                          <a:solidFill>
                            <a:srgbClr val="000000"/>
                          </a:solidFill>
                          <a:effectLst/>
                          <a:latin typeface="Arial" panose="020B0604020202020204" pitchFamily="34" charset="0"/>
                          <a:ea typeface="Arial" panose="020B0604020202020204" pitchFamily="34" charset="0"/>
                        </a:rPr>
                        <a:t>This </a:t>
                      </a:r>
                      <a:r>
                        <a:rPr lang="en-US" sz="1400" dirty="0">
                          <a:solidFill>
                            <a:srgbClr val="000000"/>
                          </a:solidFill>
                          <a:effectLst/>
                          <a:latin typeface="Arial" panose="020B0604020202020204" pitchFamily="34" charset="0"/>
                          <a:ea typeface="Arial" panose="020B0604020202020204" pitchFamily="34" charset="0"/>
                        </a:rPr>
                        <a:t>usually occurs when the predicate constraint specification is erroneous.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9285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a:t>Constraint Failure</a:t>
            </a:r>
            <a:endParaRPr lang="en-US" dirty="0" smtClean="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46</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482168198"/>
              </p:ext>
            </p:extLst>
          </p:nvPr>
        </p:nvGraphicFramePr>
        <p:xfrm>
          <a:off x="381000" y="672152"/>
          <a:ext cx="8229600" cy="393573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Constraint Failure</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a defined constraint on the message content fails;</a:t>
                      </a:r>
                      <a:r>
                        <a:rPr lang="en-US" sz="1800" kern="1200" baseline="0" dirty="0" smtClean="0">
                          <a:solidFill>
                            <a:schemeClr val="tx1"/>
                          </a:solidFill>
                          <a:effectLst/>
                          <a:latin typeface="+mn-lt"/>
                          <a:ea typeface="+mn-ea"/>
                          <a:cs typeface="+mn-cs"/>
                        </a:rPr>
                        <a:t> </a:t>
                      </a:r>
                      <a:r>
                        <a:rPr lang="en-US" sz="1800" kern="1200" dirty="0" smtClean="0">
                          <a:solidFill>
                            <a:schemeClr val="tx1"/>
                          </a:solidFill>
                          <a:effectLst/>
                          <a:latin typeface="+mn-lt"/>
                          <a:ea typeface="+mn-ea"/>
                          <a:cs typeface="+mn-cs"/>
                        </a:rPr>
                        <a:t>usually expressed as conformance statements.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IZ-41 - The value of MSH-16 (Application Acknowledgment Type) SHALL be 'AL'.</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200" baseline="0" dirty="0" smtClean="0">
                          <a:effectLst/>
                          <a:latin typeface="Arial" panose="020B0604020202020204" pitchFamily="34" charset="0"/>
                          <a:ea typeface="Times New Roman" panose="02020603050405020304" pitchFamily="18" charset="0"/>
                          <a:cs typeface="Arial" panose="020B0604020202020204" pitchFamily="34" charset="0"/>
                        </a:rPr>
                        <a:t>Constraints that can’t be expressed with the conformance constructs are expressed as explicit conformance statements. Each constraint defines its own description that serves as the error message when the assertion verified by the constraint fails.</a:t>
                      </a:r>
                      <a:endParaRPr lang="en-US" sz="12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3200400"/>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t>
            </a:r>
            <a:r>
              <a:rPr lang="en-US" sz="800" dirty="0">
                <a:solidFill>
                  <a:srgbClr val="FF0000"/>
                </a:solidFill>
              </a:rPr>
              <a:t>XX</a:t>
            </a:r>
            <a:r>
              <a:rPr lang="en-US" sz="800" dirty="0"/>
              <a:t>|||||Z22^CDCPHINVS|NISTEHRFAC^^^^^NIST-AA-IZ-1^XX^^^100-6482|NISTIISFAC^^^^^NIST-AA-IZ-1^XX^^^100-3322</a:t>
            </a:r>
          </a:p>
          <a:p>
            <a:r>
              <a:rPr lang="en-US" sz="800" dirty="0"/>
              <a:t>PID|1||7120^^^NIST-MPI-1^MR||</a:t>
            </a:r>
            <a:r>
              <a:rPr lang="en-US" sz="800" dirty="0" err="1"/>
              <a:t>Barrett^Helen</a:t>
            </a:r>
            <a:r>
              <a:rPr lang="en-US" sz="800" dirty="0"/>
              <a:t>^^^^^L||19500317|F||2106-3^White^CDCREC|763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endParaRPr lang="en-US" sz="800" dirty="0">
              <a:solidFill>
                <a:srgbClr val="FF0000"/>
              </a:solidFill>
            </a:endParaRPr>
          </a:p>
        </p:txBody>
      </p:sp>
      <p:sp>
        <p:nvSpPr>
          <p:cNvPr id="6" name="Rounded Rectangle 5"/>
          <p:cNvSpPr/>
          <p:nvPr/>
        </p:nvSpPr>
        <p:spPr>
          <a:xfrm>
            <a:off x="3581400" y="3352800"/>
            <a:ext cx="2286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81000" y="4628725"/>
            <a:ext cx="8229600" cy="1467276"/>
          </a:xfrm>
          <a:prstGeom prst="rect">
            <a:avLst/>
          </a:prstGeom>
        </p:spPr>
      </p:pic>
    </p:spTree>
    <p:extLst>
      <p:ext uri="{BB962C8B-B14F-4D97-AF65-F5344CB8AC3E}">
        <p14:creationId xmlns:p14="http://schemas.microsoft.com/office/powerpoint/2010/main" val="21598281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Data Content Failure</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47</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214920238"/>
              </p:ext>
            </p:extLst>
          </p:nvPr>
        </p:nvGraphicFramePr>
        <p:xfrm>
          <a:off x="381000" y="672152"/>
          <a:ext cx="8229600" cy="351884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 Content Failure</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when content does not conform to test case specific data content constraints.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dirty="0" smtClean="0">
                          <a:effectLst/>
                        </a:rPr>
                        <a:t>Content - Invalid content (based on test case fixed data). The value 'M' at 'Field PID-8 (Administrative Sex)' does not match the expected value 'F'.</a:t>
                      </a:r>
                      <a:endParaRPr lang="en-US"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See Test Data Categories for sub-categories and details.</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981200" y="2849720"/>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^^^^^L||19500317|M||2106-3^White^CDCREC|763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endParaRPr lang="en-US" sz="800" dirty="0">
              <a:solidFill>
                <a:srgbClr val="FF0000"/>
              </a:solidFill>
            </a:endParaRPr>
          </a:p>
        </p:txBody>
      </p:sp>
      <p:sp>
        <p:nvSpPr>
          <p:cNvPr id="6" name="Rounded Rectangle 5"/>
          <p:cNvSpPr/>
          <p:nvPr/>
        </p:nvSpPr>
        <p:spPr>
          <a:xfrm>
            <a:off x="4950959" y="3276600"/>
            <a:ext cx="2286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40519" y="4272794"/>
            <a:ext cx="7700962" cy="1822968"/>
          </a:xfrm>
          <a:prstGeom prst="rect">
            <a:avLst/>
          </a:prstGeom>
        </p:spPr>
      </p:pic>
    </p:spTree>
    <p:extLst>
      <p:ext uri="{BB962C8B-B14F-4D97-AF65-F5344CB8AC3E}">
        <p14:creationId xmlns:p14="http://schemas.microsoft.com/office/powerpoint/2010/main" val="1277987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a:t>Predicate </a:t>
            </a:r>
            <a:r>
              <a:rPr lang="en-US" dirty="0" smtClean="0"/>
              <a:t>Failure: Usage based on Conditional</a:t>
            </a:r>
            <a:endParaRPr lang="en-US" dirty="0"/>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48</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662045816"/>
              </p:ext>
            </p:extLst>
          </p:nvPr>
        </p:nvGraphicFramePr>
        <p:xfrm>
          <a:off x="381000" y="672152"/>
          <a:ext cx="8229600" cy="396621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Predicate Failure: Usage based on Conditional</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kern="1200" dirty="0" smtClean="0">
                          <a:solidFill>
                            <a:schemeClr val="tx1"/>
                          </a:solidFill>
                          <a:effectLst/>
                          <a:latin typeface="+mn-lt"/>
                          <a:ea typeface="+mn-ea"/>
                          <a:cs typeface="+mn-cs"/>
                        </a:rPr>
                        <a:t>Issued for a failed predicate constraint verification. That is, it is a Usage failure based on the outcome of a conditional.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fontAlgn="t"/>
                      <a:r>
                        <a:rPr lang="en-US" sz="1400" dirty="0" smtClean="0">
                          <a:effectLst/>
                        </a:rPr>
                        <a:t>The required Field RXA-7 (Administered Units) is missing. The element is required based on the condition predicate evaluation: If the value of RXA-6 (Administered Amount) is not '999'.</a:t>
                      </a:r>
                      <a:endParaRPr lang="en-US" sz="14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The Usage constraint is determined at runtime. Therefore this is classified as a Predicate Failure although it is a Usage Failure.</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600" dirty="0" smtClean="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800" dirty="0" smtClean="0">
                          <a:effectLst/>
                          <a:latin typeface="Arial" panose="020B0604020202020204" pitchFamily="34" charset="0"/>
                          <a:ea typeface="Times New Roman" panose="02020603050405020304" pitchFamily="18" charset="0"/>
                          <a:cs typeface="Arial" panose="020B0604020202020204" pitchFamily="34" charset="0"/>
                        </a:rPr>
                        <a:t>See next Slide.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632795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Predicate Failure: </a:t>
            </a:r>
            <a:r>
              <a:rPr lang="en-US" dirty="0" smtClean="0"/>
              <a:t>Example</a:t>
            </a:r>
            <a:endParaRPr lang="en-US" dirty="0"/>
          </a:p>
        </p:txBody>
      </p:sp>
      <p:sp>
        <p:nvSpPr>
          <p:cNvPr id="4" name="Slide Number Placeholder 3"/>
          <p:cNvSpPr>
            <a:spLocks noGrp="1"/>
          </p:cNvSpPr>
          <p:nvPr>
            <p:ph type="sldNum" sz="quarter" idx="12"/>
          </p:nvPr>
        </p:nvSpPr>
        <p:spPr/>
        <p:txBody>
          <a:bodyPr/>
          <a:lstStyle/>
          <a:p>
            <a:pPr>
              <a:defRPr/>
            </a:pPr>
            <a:fld id="{682F49CE-5C74-46FE-B22E-026A178112EE}" type="slidenum">
              <a:rPr lang="en-US" smtClean="0">
                <a:solidFill>
                  <a:srgbClr val="FFFFFF"/>
                </a:solidFill>
              </a:rPr>
              <a:pPr>
                <a:defRPr/>
              </a:pPr>
              <a:t>49</a:t>
            </a:fld>
            <a:endParaRPr lang="en-US">
              <a:solidFill>
                <a:srgbClr val="FFFFFF"/>
              </a:solidFill>
            </a:endParaRPr>
          </a:p>
        </p:txBody>
      </p:sp>
      <p:sp>
        <p:nvSpPr>
          <p:cNvPr id="6" name="TextBox 5"/>
          <p:cNvSpPr txBox="1"/>
          <p:nvPr/>
        </p:nvSpPr>
        <p:spPr>
          <a:xfrm>
            <a:off x="289832" y="838200"/>
            <a:ext cx="8310562" cy="2308324"/>
          </a:xfrm>
          <a:prstGeom prst="rect">
            <a:avLst/>
          </a:prstGeom>
          <a:noFill/>
        </p:spPr>
        <p:txBody>
          <a:bodyPr wrap="square" rtlCol="0">
            <a:spAutoFit/>
          </a:bodyPr>
          <a:lstStyle/>
          <a:p>
            <a:r>
              <a:rPr lang="en-US" sz="800" dirty="0"/>
              <a:t>MSH|^~\&amp;|NISTEHRAPP^2.16.840.1.113883.3.72.5.40.1^ISO|NISTEHRFAC^2.16.840.1.113883.3.72.5.40.2^ISO|NISTIISAPP^2.16.840.1.113883.3.72.5.40.3^ISO|NISTIISFAC^2.16.840.1.113883.3.72.5.40.4^ISO|20150625103328.757-0500||VXU^V04^VXU_V04|NIST-IZ-AD-8.1_Send_V04_Z22|P|2.5.1|||ER|AL|||||Z22^CDCPHINVS|NISTEHRFAC^^^^^NIST-AA-IZ-1&amp;2.16.840.1.113883.3.72.5.40.9&amp;ISO^XX^^^100-6482|NISTIISFAC^^^^^NIST-AA-IZ-1&amp;2.16.840.1.113883.3.72.5.40.9&amp;ISO^XX^^^100-3322</a:t>
            </a:r>
          </a:p>
          <a:p>
            <a:r>
              <a:rPr lang="en-US" sz="800" dirty="0"/>
              <a:t>PID|1||77100^^^NIST-MPI-1&amp;2.16.840.1.113883.3.72.5.40.5&amp;ISO^MR||</a:t>
            </a:r>
            <a:r>
              <a:rPr lang="en-US" sz="800" dirty="0" err="1"/>
              <a:t>Broadway^Ashley^Jennifer</a:t>
            </a:r>
            <a:r>
              <a:rPr lang="en-US" sz="800" dirty="0"/>
              <a:t>^^^^</a:t>
            </a:r>
            <a:r>
              <a:rPr lang="en-US" sz="800" dirty="0" err="1"/>
              <a:t>L|Layton</a:t>
            </a:r>
            <a:r>
              <a:rPr lang="en-US" sz="800" dirty="0"/>
              <a:t>^^^^^^M|20150516|F||2054-5^African American^CDCREC|901 North 12th St^^Bozeman^MT^59715^USA^P||^PRN^PH^^^406^5552262|||||||||2186-5^Not Hispanic or </a:t>
            </a:r>
            <a:r>
              <a:rPr lang="en-US" sz="800" dirty="0" err="1"/>
              <a:t>Latino^CDCREC</a:t>
            </a:r>
            <a:r>
              <a:rPr lang="en-US" sz="800" dirty="0"/>
              <a:t>||N|1|||||N</a:t>
            </a:r>
          </a:p>
          <a:p>
            <a:r>
              <a:rPr lang="en-US" sz="800" dirty="0"/>
              <a:t>PD1|||||||||||03^Reminder/recall - no calls^HL70215|N|20150625|||A|20150516|20150625</a:t>
            </a:r>
          </a:p>
          <a:p>
            <a:r>
              <a:rPr lang="en-US" sz="800" dirty="0"/>
              <a:t>NK1|1|Broadway^Ellen^^^^^L|MTH^Mother^HL70063|901 North 12th St^^Bozeman^MT^59715^USA^P|^PRN^PH^^^406^5552262</a:t>
            </a:r>
          </a:p>
          <a:p>
            <a:r>
              <a:rPr lang="en-US" sz="800" dirty="0"/>
              <a:t>ORC|RE|3881^NIST-AA-IZ-2^2.16.840.1.113883.3.72.5.40.10^ISO|13926^NIST-AA-IZ-2^2.16.840.1.113883.3.72.5.40.10^ISO|||||||7824^Jackson^Lily^Suzanne^^^^^NIST-PI-1&amp;2.16.840.1.113883.3.72.5.40.7&amp;ISO^L^^^PRN||654^Thomas^Wilma^Elizabeth^^^^^NIST-PI-1&amp;2.16.840.1.113883.3.72.5.40.7&amp;ISO^L^^^MD|||||NISTEHRFAC^NISTEHRFacility^HL70362</a:t>
            </a:r>
          </a:p>
          <a:p>
            <a:r>
              <a:rPr lang="en-US" sz="800" dirty="0"/>
              <a:t>RXA|0|1|20150625||58160-0820-01^ENGERIX-B^NDC|0.5</a:t>
            </a:r>
            <a:r>
              <a:rPr lang="en-US" sz="800" dirty="0">
                <a:solidFill>
                  <a:srgbClr val="FF0000"/>
                </a:solidFill>
              </a:rPr>
              <a:t>||</a:t>
            </a:r>
            <a:r>
              <a:rPr lang="en-US" sz="800" dirty="0"/>
              <a:t>|00^New Record^NIP001|7824^Jackson^Lily^Suzanne^^^^^NIST-PI-1&amp;2.16.840.1.113883.3.72.5.40.7&amp;ISO^L^^^PRN|^^^NIST-Clinic-1&amp;2.16.840.1.113883.3.72.5.40.12&amp;ISO||||797397|20151203|SKB^GlaxoSmithKline^MVX|||CP|A</a:t>
            </a:r>
          </a:p>
          <a:p>
            <a:r>
              <a:rPr lang="en-US" sz="800" dirty="0"/>
              <a:t>RXR|C28161^Intramuscular^NCIT|LT^Left Thigh^HL70163</a:t>
            </a:r>
          </a:p>
          <a:p>
            <a:r>
              <a:rPr lang="en-US" sz="800" dirty="0"/>
              <a:t>OBX|1|CE|30963-3^Vaccine Funding Source^LN|1|PHC70^Private^CDCPHINVS||||||F|||20150625</a:t>
            </a:r>
          </a:p>
          <a:p>
            <a:r>
              <a:rPr lang="en-US" sz="800" dirty="0"/>
              <a:t>OBX|2|CE|64994-7^Vaccine Funding Program Eligibility^LN|2|V01^Not VFC Eligible^HL70064||||||F|||20150625|||VXC40^per </a:t>
            </a:r>
            <a:r>
              <a:rPr lang="en-US" sz="800" dirty="0" err="1"/>
              <a:t>immunization^CDCPHINVS</a:t>
            </a:r>
            <a:endParaRPr lang="en-US" sz="800" dirty="0"/>
          </a:p>
          <a:p>
            <a:r>
              <a:rPr lang="en-US" sz="800" dirty="0"/>
              <a:t>OBX|3|CE|69764-9^Document Type^LN|3|253088698300005911120202^Hepatitis B VIS^cdcgs1vis||||||F|||20150625</a:t>
            </a:r>
          </a:p>
          <a:p>
            <a:r>
              <a:rPr lang="en-US" sz="800" dirty="0"/>
              <a:t>OBX|4|DT|29769-7^Date Vis Presented^LN|3|20150625||||||F|||20150625</a:t>
            </a:r>
            <a:endParaRPr lang="en-US" sz="800" dirty="0">
              <a:solidFill>
                <a:srgbClr val="FF0000"/>
              </a:solidFill>
            </a:endParaRPr>
          </a:p>
        </p:txBody>
      </p:sp>
      <p:pic>
        <p:nvPicPr>
          <p:cNvPr id="7" name="Picture 6"/>
          <p:cNvPicPr>
            <a:picLocks noChangeAspect="1"/>
          </p:cNvPicPr>
          <p:nvPr/>
        </p:nvPicPr>
        <p:blipFill>
          <a:blip r:embed="rId2"/>
          <a:stretch>
            <a:fillRect/>
          </a:stretch>
        </p:blipFill>
        <p:spPr>
          <a:xfrm>
            <a:off x="354125" y="3276600"/>
            <a:ext cx="8246269" cy="2677465"/>
          </a:xfrm>
          <a:prstGeom prst="rect">
            <a:avLst/>
          </a:prstGeom>
        </p:spPr>
      </p:pic>
      <p:sp>
        <p:nvSpPr>
          <p:cNvPr id="8" name="Rounded Rectangle 7"/>
          <p:cNvSpPr/>
          <p:nvPr/>
        </p:nvSpPr>
        <p:spPr>
          <a:xfrm>
            <a:off x="2895600" y="2209800"/>
            <a:ext cx="381000" cy="152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9400" y="5562600"/>
            <a:ext cx="4572000" cy="2286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45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Helpful Documents</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ONC Test Procedure</a:t>
            </a:r>
          </a:p>
          <a:p>
            <a:pPr>
              <a:buClr>
                <a:srgbClr val="0070C0"/>
              </a:buClr>
              <a:buFont typeface="Wingdings" panose="05000000000000000000" pitchFamily="2" charset="2"/>
              <a:buChar char="Ø"/>
            </a:pPr>
            <a:r>
              <a:rPr lang="en-US" dirty="0" smtClean="0"/>
              <a:t>NIST Normative Testing Process Document</a:t>
            </a:r>
          </a:p>
          <a:p>
            <a:pPr>
              <a:buClr>
                <a:srgbClr val="0070C0"/>
              </a:buClr>
              <a:buFont typeface="Wingdings" panose="05000000000000000000" pitchFamily="2" charset="2"/>
              <a:buChar char="Ø"/>
            </a:pPr>
            <a:r>
              <a:rPr lang="en-US" dirty="0" smtClean="0"/>
              <a:t>HL7 v2 Standard</a:t>
            </a:r>
          </a:p>
          <a:p>
            <a:pPr>
              <a:buClr>
                <a:srgbClr val="0070C0"/>
              </a:buClr>
              <a:buFont typeface="Wingdings" panose="05000000000000000000" pitchFamily="2" charset="2"/>
              <a:buChar char="Ø"/>
            </a:pPr>
            <a:r>
              <a:rPr lang="en-US" dirty="0" smtClean="0"/>
              <a:t>HL7 v2 Addendum (to the Standard)</a:t>
            </a:r>
          </a:p>
          <a:p>
            <a:pPr>
              <a:buClr>
                <a:srgbClr val="0070C0"/>
              </a:buClr>
              <a:buFont typeface="Wingdings" panose="05000000000000000000" pitchFamily="2" charset="2"/>
              <a:buChar char="Ø"/>
            </a:pPr>
            <a:r>
              <a:rPr lang="en-US" dirty="0" smtClean="0"/>
              <a:t>Clarification (or tool implementation decision) Document</a:t>
            </a:r>
          </a:p>
          <a:p>
            <a:pPr>
              <a:buClr>
                <a:srgbClr val="0070C0"/>
              </a:buClr>
              <a:buFont typeface="Wingdings" panose="05000000000000000000" pitchFamily="2" charset="2"/>
              <a:buChar char="Ø"/>
            </a:pPr>
            <a:r>
              <a:rPr lang="en-US" dirty="0" smtClean="0"/>
              <a:t>Quick Guide</a:t>
            </a:r>
            <a:endParaRPr lang="en-US" dirty="0" smtClean="0">
              <a:solidFill>
                <a:srgbClr val="C00000"/>
              </a:solidFill>
            </a:endParaRPr>
          </a:p>
          <a:p>
            <a:pPr>
              <a:buClr>
                <a:srgbClr val="0070C0"/>
              </a:buClr>
              <a:buFont typeface="Wingdings" panose="05000000000000000000" pitchFamily="2" charset="2"/>
              <a:buChar char="Ø"/>
            </a:pPr>
            <a:r>
              <a:rPr lang="en-US" dirty="0" smtClean="0"/>
              <a:t>Extended Tutorial</a:t>
            </a:r>
          </a:p>
          <a:p>
            <a:pPr>
              <a:buClr>
                <a:srgbClr val="0070C0"/>
              </a:buClr>
              <a:buFont typeface="Wingdings" panose="05000000000000000000" pitchFamily="2" charset="2"/>
              <a:buChar char="Ø"/>
            </a:pPr>
            <a:r>
              <a:rPr lang="en-US" dirty="0" smtClean="0"/>
              <a:t>Understanding ONC Certification Document</a:t>
            </a:r>
          </a:p>
          <a:p>
            <a:pPr>
              <a:buClr>
                <a:srgbClr val="0070C0"/>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2510438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 y="137799"/>
            <a:ext cx="8229600" cy="519113"/>
          </a:xfrm>
        </p:spPr>
        <p:txBody>
          <a:bodyPr/>
          <a:lstStyle/>
          <a:p>
            <a:r>
              <a:rPr lang="en-US" dirty="0" smtClean="0"/>
              <a:t>Detection Categories: Value Set Validation</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50</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83335886"/>
              </p:ext>
            </p:extLst>
          </p:nvPr>
        </p:nvGraphicFramePr>
        <p:xfrm>
          <a:off x="381000" y="838200"/>
          <a:ext cx="8229600" cy="3778235"/>
        </p:xfrm>
        <a:graphic>
          <a:graphicData uri="http://schemas.openxmlformats.org/drawingml/2006/table">
            <a:tbl>
              <a:tblPr firstRow="1" firstCol="1" bandRow="1"/>
              <a:tblGrid>
                <a:gridCol w="1981200"/>
                <a:gridCol w="6248400"/>
              </a:tblGrid>
              <a:tr h="350377">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Category</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600" b="1"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EVS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Raised when the code is in the value set but the usage is "E" (Excluded).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PVS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smtClean="0">
                          <a:solidFill>
                            <a:srgbClr val="000000"/>
                          </a:solidFill>
                          <a:effectLst/>
                          <a:latin typeface="Arial" panose="020B0604020202020204" pitchFamily="34" charset="0"/>
                          <a:ea typeface="Arial" panose="020B0604020202020204" pitchFamily="34" charset="0"/>
                        </a:rPr>
                        <a:t>Raised </a:t>
                      </a:r>
                      <a:r>
                        <a:rPr lang="en-US" sz="1400" dirty="0">
                          <a:solidFill>
                            <a:srgbClr val="000000"/>
                          </a:solidFill>
                          <a:effectLst/>
                          <a:latin typeface="Arial" panose="020B0604020202020204" pitchFamily="34" charset="0"/>
                          <a:ea typeface="Arial" panose="020B0604020202020204" pitchFamily="34" charset="0"/>
                        </a:rPr>
                        <a:t>when the code is in the value set but the usage is "P" (Permitted).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Code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the code cannot be found in the value set</a:t>
                      </a:r>
                      <a:r>
                        <a:rPr lang="en-US" sz="1400" dirty="0" smtClean="0">
                          <a:solidFill>
                            <a:srgbClr val="000000"/>
                          </a:solidFill>
                          <a:effectLst/>
                          <a:latin typeface="Arial" panose="020B0604020202020204" pitchFamily="34" charset="0"/>
                          <a:ea typeface="Arial" panose="020B0604020202020204" pitchFamily="34" charset="0"/>
                        </a:rPr>
                        <a:t>. </a:t>
                      </a:r>
                      <a:endParaRPr lang="en-US" sz="1400" dirty="0">
                        <a:solidFill>
                          <a:srgbClr val="0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VS Not Found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the value set cannot be found in the </a:t>
                      </a:r>
                      <a:r>
                        <a:rPr lang="en-US" sz="1400" dirty="0" smtClean="0">
                          <a:solidFill>
                            <a:srgbClr val="C00000"/>
                          </a:solidFill>
                          <a:effectLst/>
                          <a:latin typeface="Arial" panose="020B0604020202020204" pitchFamily="34" charset="0"/>
                          <a:ea typeface="Arial" panose="020B0604020202020204" pitchFamily="34" charset="0"/>
                        </a:rPr>
                        <a:t>value set </a:t>
                      </a:r>
                      <a:r>
                        <a:rPr lang="en-US" sz="1400" dirty="0" smtClean="0">
                          <a:solidFill>
                            <a:srgbClr val="000000"/>
                          </a:solidFill>
                          <a:effectLst/>
                          <a:latin typeface="Arial" panose="020B0604020202020204" pitchFamily="34" charset="0"/>
                          <a:ea typeface="Arial" panose="020B0604020202020204" pitchFamily="34" charset="0"/>
                        </a:rPr>
                        <a:t>library</a:t>
                      </a:r>
                      <a:r>
                        <a:rPr lang="en-US" sz="1400" dirty="0">
                          <a:solidFill>
                            <a:srgbClr val="000000"/>
                          </a:solidFill>
                          <a:effectLst/>
                          <a:latin typeface="Arial" panose="020B0604020202020204" pitchFamily="34" charset="0"/>
                          <a:ea typeface="Arial" panose="020B0604020202020204" pitchFamily="34" charset="0"/>
                        </a:rPr>
                        <a: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a:solidFill>
                            <a:srgbClr val="000000"/>
                          </a:solidFill>
                          <a:effectLst/>
                          <a:latin typeface="Arial" panose="020B0604020202020204" pitchFamily="34" charset="0"/>
                          <a:ea typeface="Arial" panose="020B0604020202020204" pitchFamily="34" charset="0"/>
                        </a:rPr>
                        <a:t>Empty VS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the value set is empty.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VS Error</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a:t>
                      </a:r>
                      <a:r>
                        <a:rPr lang="en-US" sz="1400" dirty="0" smtClean="0">
                          <a:solidFill>
                            <a:srgbClr val="000000"/>
                          </a:solidFill>
                          <a:effectLst/>
                          <a:latin typeface="Arial" panose="020B0604020202020204" pitchFamily="34" charset="0"/>
                          <a:ea typeface="Arial" panose="020B0604020202020204" pitchFamily="34" charset="0"/>
                        </a:rPr>
                        <a:t>there</a:t>
                      </a:r>
                      <a:r>
                        <a:rPr lang="en-US" sz="1400" baseline="0" dirty="0" smtClean="0">
                          <a:solidFill>
                            <a:srgbClr val="000000"/>
                          </a:solidFill>
                          <a:effectLst/>
                          <a:latin typeface="Arial" panose="020B0604020202020204" pitchFamily="34" charset="0"/>
                          <a:ea typeface="Arial" panose="020B0604020202020204" pitchFamily="34" charset="0"/>
                        </a:rPr>
                        <a:t> are</a:t>
                      </a:r>
                      <a:r>
                        <a:rPr lang="en-US" sz="1400" dirty="0" smtClean="0">
                          <a:solidFill>
                            <a:srgbClr val="000000"/>
                          </a:solidFill>
                          <a:effectLst/>
                          <a:latin typeface="Arial" panose="020B0604020202020204" pitchFamily="34" charset="0"/>
                          <a:ea typeface="Arial" panose="020B0604020202020204" pitchFamily="34" charset="0"/>
                        </a:rPr>
                        <a:t> </a:t>
                      </a:r>
                      <a:r>
                        <a:rPr lang="en-US" sz="1400" dirty="0">
                          <a:solidFill>
                            <a:srgbClr val="000000"/>
                          </a:solidFill>
                          <a:effectLst/>
                          <a:latin typeface="Arial" panose="020B0604020202020204" pitchFamily="34" charset="0"/>
                          <a:ea typeface="Arial" panose="020B0604020202020204" pitchFamily="34" charset="0"/>
                        </a:rPr>
                        <a:t>multiple occurrences of the same code within a value </a:t>
                      </a:r>
                      <a:r>
                        <a:rPr lang="en-US" sz="1400" dirty="0" smtClean="0">
                          <a:solidFill>
                            <a:srgbClr val="000000"/>
                          </a:solidFill>
                          <a:effectLst/>
                          <a:latin typeface="Arial" panose="020B0604020202020204" pitchFamily="34" charset="0"/>
                          <a:ea typeface="Arial" panose="020B0604020202020204" pitchFamily="34" charset="0"/>
                        </a:rPr>
                        <a:t>set </a:t>
                      </a:r>
                      <a:r>
                        <a:rPr lang="en-US" sz="1400" dirty="0" smtClean="0">
                          <a:solidFill>
                            <a:srgbClr val="C00000"/>
                          </a:solidFill>
                          <a:effectLst/>
                          <a:latin typeface="Arial" panose="020B0604020202020204" pitchFamily="34" charset="0"/>
                          <a:ea typeface="Arial" panose="020B0604020202020204" pitchFamily="34" charset="0"/>
                        </a:rPr>
                        <a:t>(with the same code</a:t>
                      </a:r>
                      <a:r>
                        <a:rPr lang="en-US" sz="1400" baseline="0" dirty="0" smtClean="0">
                          <a:solidFill>
                            <a:srgbClr val="C00000"/>
                          </a:solidFill>
                          <a:effectLst/>
                          <a:latin typeface="Arial" panose="020B0604020202020204" pitchFamily="34" charset="0"/>
                          <a:ea typeface="Arial" panose="020B0604020202020204" pitchFamily="34" charset="0"/>
                        </a:rPr>
                        <a:t> system)</a:t>
                      </a:r>
                      <a:r>
                        <a:rPr lang="en-US" sz="1400" dirty="0" smtClean="0">
                          <a:solidFill>
                            <a:srgbClr val="C00000"/>
                          </a:solidFill>
                          <a:effectLst/>
                          <a:latin typeface="Arial" panose="020B0604020202020204" pitchFamily="34" charset="0"/>
                          <a:ea typeface="Arial" panose="020B0604020202020204" pitchFamily="34" charset="0"/>
                        </a:rPr>
                        <a:t>. This is a specification Error.</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VS No Validation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an excluded value set is </a:t>
                      </a:r>
                      <a:r>
                        <a:rPr lang="en-US" sz="1400" dirty="0" smtClean="0">
                          <a:solidFill>
                            <a:srgbClr val="000000"/>
                          </a:solidFill>
                          <a:effectLst/>
                          <a:latin typeface="Arial" panose="020B0604020202020204" pitchFamily="34" charset="0"/>
                          <a:ea typeface="Arial" panose="020B0604020202020204" pitchFamily="34" charset="0"/>
                        </a:rPr>
                        <a:t>encountered,</a:t>
                      </a:r>
                      <a:r>
                        <a:rPr lang="en-US" sz="1400" baseline="0" dirty="0" smtClean="0">
                          <a:solidFill>
                            <a:srgbClr val="000000"/>
                          </a:solidFill>
                          <a:effectLst/>
                          <a:latin typeface="Arial" panose="020B0604020202020204" pitchFamily="34" charset="0"/>
                          <a:ea typeface="Arial" panose="020B0604020202020204" pitchFamily="34" charset="0"/>
                        </a:rPr>
                        <a:t> </a:t>
                      </a:r>
                      <a:r>
                        <a:rPr lang="en-US" sz="1400" baseline="0" dirty="0" smtClean="0">
                          <a:solidFill>
                            <a:srgbClr val="C00000"/>
                          </a:solidFill>
                          <a:effectLst/>
                          <a:latin typeface="Arial" panose="020B0604020202020204" pitchFamily="34" charset="0"/>
                          <a:ea typeface="Arial" panose="020B0604020202020204" pitchFamily="34" charset="0"/>
                        </a:rPr>
                        <a:t>i.e., the entire value set has been excluded from validation for one reason or another.</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672">
                <a:tc>
                  <a:txBody>
                    <a:bodyPr/>
                    <a:lstStyle/>
                    <a:p>
                      <a:pPr marL="0" marR="0">
                        <a:lnSpc>
                          <a:spcPct val="115000"/>
                        </a:lnSpc>
                        <a:spcBef>
                          <a:spcPts val="0"/>
                        </a:spcBef>
                        <a:spcAft>
                          <a:spcPts val="0"/>
                        </a:spcAft>
                      </a:pPr>
                      <a:r>
                        <a:rPr lang="en-US" sz="1400" dirty="0">
                          <a:solidFill>
                            <a:srgbClr val="0070C0"/>
                          </a:solidFill>
                          <a:effectLst/>
                          <a:latin typeface="Arial" panose="020B0604020202020204" pitchFamily="34" charset="0"/>
                          <a:ea typeface="Arial" panose="020B0604020202020204" pitchFamily="34" charset="0"/>
                        </a:rPr>
                        <a:t>Coded Element</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15000"/>
                        </a:lnSpc>
                        <a:spcBef>
                          <a:spcPts val="0"/>
                        </a:spcBef>
                        <a:spcAft>
                          <a:spcPts val="0"/>
                        </a:spcAft>
                      </a:pPr>
                      <a:r>
                        <a:rPr lang="en-US" sz="1400" dirty="0">
                          <a:solidFill>
                            <a:srgbClr val="000000"/>
                          </a:solidFill>
                          <a:effectLst/>
                          <a:latin typeface="Arial" panose="020B0604020202020204" pitchFamily="34" charset="0"/>
                          <a:ea typeface="Arial" panose="020B0604020202020204" pitchFamily="34" charset="0"/>
                        </a:rPr>
                        <a:t>Raised when coded element validation fails</a:t>
                      </a:r>
                      <a:r>
                        <a:rPr lang="en-US" sz="1400" dirty="0" smtClean="0">
                          <a:solidFill>
                            <a:srgbClr val="000000"/>
                          </a:solidFill>
                          <a:effectLst/>
                          <a:latin typeface="Arial" panose="020B0604020202020204" pitchFamily="34" charset="0"/>
                          <a:ea typeface="Arial" panose="020B0604020202020204" pitchFamily="34" charset="0"/>
                        </a:rPr>
                        <a:t>.</a:t>
                      </a:r>
                      <a:endParaRPr lang="en-US" sz="1400" dirty="0">
                        <a:solidFill>
                          <a:srgbClr val="C0000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3009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Error—Code not Found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51</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74259877"/>
              </p:ext>
            </p:extLst>
          </p:nvPr>
        </p:nvGraphicFramePr>
        <p:xfrm>
          <a:off x="381000" y="672152"/>
          <a:ext cx="8229600" cy="3515030"/>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Error-Code not Found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code for an</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element is not a member of the value set it is bound to.</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value 'X' at location Field PID-8 (Administrative Sex) is not member of the value set HL70001_IZ.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X</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is not a member of the specified value set. The list of accepted values can be found in the HL70001_IZ value set.</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57400" y="2825643"/>
            <a:ext cx="6477000" cy="1323439"/>
          </a:xfrm>
          <a:prstGeom prst="rect">
            <a:avLst/>
          </a:prstGeom>
          <a:noFill/>
        </p:spPr>
        <p:txBody>
          <a:bodyPr wrap="square" rtlCol="0">
            <a:spAutoFit/>
          </a:bodyPr>
          <a:lstStyle/>
          <a:p>
            <a:r>
              <a:rPr lang="en-US" sz="800" dirty="0"/>
              <a:t>MSH|^~\&amp;|NISTEHRAPP|NISTEHRFAC|NISTIISAPP|NISTIISFAC|20150625121047.839-0500||VXU^V04^VXU_V04|NIST-IZ-AD-7.1_Send_V04_Z22|P|2.5.1|||ER|AL|||||Z22^CDCPHINVS|NISTEHRFAC^^^^^NIST-AA-IZ-1^XX^^^100-6482|NISTIISFAC^^^^^NIST-AA-IZ-1^XX^^^100-3322</a:t>
            </a:r>
          </a:p>
          <a:p>
            <a:r>
              <a:rPr lang="en-US" sz="800" dirty="0"/>
              <a:t>PID|1||7120^^^NIST-MPI-1^MR||</a:t>
            </a:r>
            <a:r>
              <a:rPr lang="en-US" sz="800" dirty="0" err="1"/>
              <a:t>Barrett^Helen</a:t>
            </a:r>
            <a:r>
              <a:rPr lang="en-US" sz="800" dirty="0"/>
              <a:t>^^^^^L||19500317|</a:t>
            </a:r>
            <a:r>
              <a:rPr lang="en-US" sz="800" dirty="0">
                <a:solidFill>
                  <a:srgbClr val="FF0000"/>
                </a:solidFill>
              </a:rPr>
              <a:t>X</a:t>
            </a:r>
            <a:r>
              <a:rPr lang="en-US" sz="800" dirty="0"/>
              <a:t>||2106-3^White^CDCREC|763 Main St^^Bozeman^MT^59715^USA^P||^PRN^PH^^^406^5554064~^NET^^Helen.Barrett@isp.com|||||||||2186-5^Not Hispanic or </a:t>
            </a:r>
            <a:r>
              <a:rPr lang="en-US" sz="800" dirty="0" err="1"/>
              <a:t>Latino^CDCREC</a:t>
            </a:r>
            <a:r>
              <a:rPr lang="en-US" sz="800" dirty="0"/>
              <a:t>||N|1|||||N</a:t>
            </a:r>
          </a:p>
          <a:p>
            <a:r>
              <a:rPr lang="en-US" sz="800" dirty="0"/>
              <a:t>PD1|||||||||||06^Recall only - any method^HL70215|Y|20150625|||A|19500317|20150625</a:t>
            </a:r>
          </a:p>
          <a:p>
            <a:r>
              <a:rPr lang="en-US" sz="800" dirty="0"/>
              <a:t>ORC|RE|7646^NIST-AA-IZ-2|53100^NIST-AA-IZ-2|||||||7824^Jackson^Lily^Suzanne^^^^^NIST-PI-1^L^^^PRN|||||||NISTEHRFAC^NISTEHRFacility^HL70362|</a:t>
            </a:r>
          </a:p>
          <a:p>
            <a:r>
              <a:rPr lang="en-US" sz="800" dirty="0"/>
              <a:t>RXA|0|1|20150317||121^zoster^CVX|999|||01^Historical Administration^NIP001|||||||||||CP|A</a:t>
            </a:r>
          </a:p>
        </p:txBody>
      </p:sp>
      <p:sp>
        <p:nvSpPr>
          <p:cNvPr id="6" name="Rounded Rectangle 5"/>
          <p:cNvSpPr/>
          <p:nvPr/>
        </p:nvSpPr>
        <p:spPr>
          <a:xfrm>
            <a:off x="4852307" y="3142638"/>
            <a:ext cx="457200" cy="34379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81000" y="4268985"/>
            <a:ext cx="8229599" cy="1827016"/>
          </a:xfrm>
          <a:prstGeom prst="rect">
            <a:avLst/>
          </a:prstGeom>
        </p:spPr>
      </p:pic>
    </p:spTree>
    <p:extLst>
      <p:ext uri="{BB962C8B-B14F-4D97-AF65-F5344CB8AC3E}">
        <p14:creationId xmlns:p14="http://schemas.microsoft.com/office/powerpoint/2010/main" val="22479622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Not Found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52</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84677905"/>
              </p:ext>
            </p:extLst>
          </p:nvPr>
        </p:nvGraphicFramePr>
        <p:xfrm>
          <a:off x="381000" y="672152"/>
          <a:ext cx="8229600" cy="2766997"/>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Not Found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value set cannot be found in the value set library.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Doesn’t apply</a:t>
                      </a:r>
                      <a:r>
                        <a:rPr lang="en-US" sz="16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to any test here. All value sets are provided.</a:t>
                      </a:r>
                      <a:endPar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5274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is Empty</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53</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07343470"/>
              </p:ext>
            </p:extLst>
          </p:nvPr>
        </p:nvGraphicFramePr>
        <p:xfrm>
          <a:off x="381000" y="672152"/>
          <a:ext cx="8229600" cy="2850306"/>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is Empty</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a:t>
                      </a:r>
                      <a:r>
                        <a:rPr lang="en-US" sz="1600" dirty="0" smtClean="0">
                          <a:effectLst/>
                          <a:latin typeface="Arial" panose="020B0604020202020204" pitchFamily="34" charset="0"/>
                          <a:ea typeface="Times New Roman" panose="02020603050405020304" pitchFamily="18" charset="0"/>
                          <a:cs typeface="Arial" panose="020B0604020202020204" pitchFamily="34" charset="0"/>
                        </a:rPr>
                        <a:t>when the value set is empty.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Doesn’t apply</a:t>
                      </a:r>
                      <a:r>
                        <a:rPr lang="en-US" sz="1600" baseline="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 to any test here. All value sets that are found have values.</a:t>
                      </a:r>
                      <a:endPar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6382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76200" y="71237"/>
            <a:ext cx="8229600" cy="519113"/>
          </a:xfrm>
        </p:spPr>
        <p:txBody>
          <a:bodyPr/>
          <a:lstStyle/>
          <a:p>
            <a:r>
              <a:rPr lang="en-US" dirty="0" smtClean="0"/>
              <a:t>Value Set is Excluded</a:t>
            </a:r>
          </a:p>
        </p:txBody>
      </p:sp>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54</a:t>
            </a:fld>
            <a:endParaRPr lang="en-US">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77729560"/>
              </p:ext>
            </p:extLst>
          </p:nvPr>
        </p:nvGraphicFramePr>
        <p:xfrm>
          <a:off x="381000" y="672152"/>
          <a:ext cx="8229600" cy="3478492"/>
        </p:xfrm>
        <a:graphic>
          <a:graphicData uri="http://schemas.openxmlformats.org/drawingml/2006/table">
            <a:tbl>
              <a:tblPr firstRow="1" firstCol="1" bandRow="1"/>
              <a:tblGrid>
                <a:gridCol w="1676400"/>
                <a:gridCol w="6553200"/>
              </a:tblGrid>
              <a:tr h="242248">
                <a:tc gridSpan="2">
                  <a:txBody>
                    <a:bodyPr/>
                    <a:lstStyle/>
                    <a:p>
                      <a:pPr marL="0" marR="0" algn="ctr">
                        <a:spcBef>
                          <a:spcPts val="0"/>
                        </a:spcBef>
                        <a:spcAft>
                          <a:spcPts val="0"/>
                        </a:spcAft>
                      </a:pPr>
                      <a:r>
                        <a:rPr lang="en-US" sz="1600" b="1" baseline="0" dirty="0" smtClean="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Value Set is Excluded</a:t>
                      </a:r>
                      <a:endParaRPr lang="en-US" sz="16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pPr marL="0" marR="0" algn="ctr">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47174">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Reason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Issued when an excluded value set is encountered, i.e., the entire value set has been excluded from validation for one reason or another.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142">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Example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Report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The value set HL70361_IZ has been excluded from the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371">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Comments</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Accounts for Value Sets that are</a:t>
                      </a:r>
                      <a:r>
                        <a:rPr lang="en-US" sz="1600" baseline="0" dirty="0" smtClean="0">
                          <a:effectLst/>
                          <a:latin typeface="Arial" panose="020B0604020202020204" pitchFamily="34" charset="0"/>
                          <a:ea typeface="Times New Roman" panose="02020603050405020304" pitchFamily="18" charset="0"/>
                          <a:cs typeface="Arial" panose="020B0604020202020204" pitchFamily="34" charset="0"/>
                        </a:rPr>
                        <a:t> bounded in the standard but are to be determined at the local (installation) level.</a:t>
                      </a: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endParaRPr lang="en-US" sz="1600" dirty="0" smtClean="0">
                        <a:effectLst/>
                        <a:latin typeface="Arial" panose="020B0604020202020204" pitchFamily="34" charset="0"/>
                        <a:ea typeface="Times New Roman" panose="020206030504050203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600" dirty="0" smtClean="0">
                          <a:effectLst/>
                          <a:latin typeface="Arial" panose="020B0604020202020204" pitchFamily="34" charset="0"/>
                          <a:ea typeface="Times New Roman" panose="02020603050405020304" pitchFamily="18" charset="0"/>
                          <a:cs typeface="Arial" panose="020B0604020202020204" pitchFamily="34" charset="0"/>
                        </a:rPr>
                        <a:t>Default Classification: </a:t>
                      </a:r>
                      <a:r>
                        <a:rPr lang="en-US" sz="1600" dirty="0" smtClean="0">
                          <a:solidFill>
                            <a:srgbClr val="C00000"/>
                          </a:solidFill>
                          <a:effectLst/>
                          <a:latin typeface="Arial" panose="020B0604020202020204" pitchFamily="34" charset="0"/>
                          <a:ea typeface="Times New Roman" panose="02020603050405020304" pitchFamily="18" charset="0"/>
                          <a:cs typeface="Arial" panose="020B0604020202020204" pitchFamily="34" charset="0"/>
                        </a:rPr>
                        <a:t>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0470">
                <a:tc>
                  <a:txBody>
                    <a:bodyPr/>
                    <a:lstStyle/>
                    <a:p>
                      <a:pPr marL="0" marR="0">
                        <a:spcBef>
                          <a:spcPts val="0"/>
                        </a:spcBef>
                        <a:spcAft>
                          <a:spcPts val="0"/>
                        </a:spcAft>
                      </a:pPr>
                      <a:r>
                        <a:rPr lang="en-US" sz="1600" dirty="0" smtClean="0">
                          <a:effectLst/>
                          <a:latin typeface="Arial" panose="020B0604020202020204" pitchFamily="34" charset="0"/>
                          <a:ea typeface="Times New Roman" panose="02020603050405020304" pitchFamily="18" charset="0"/>
                          <a:cs typeface="Times New Roman" panose="02020603050405020304" pitchFamily="18" charset="0"/>
                        </a:rPr>
                        <a:t>Example Message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spcBef>
                          <a:spcPts val="0"/>
                        </a:spcBef>
                        <a:spcAft>
                          <a:spcPts val="0"/>
                        </a:spcAft>
                        <a:buClr>
                          <a:srgbClr val="0070C0"/>
                        </a:buClr>
                        <a:buFont typeface="Wingdings" panose="05000000000000000000" pitchFamily="2" charset="2"/>
                        <a:buNone/>
                      </a:pPr>
                      <a:endParaRPr lang="en-US" sz="1800" dirty="0" smtClean="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p:cNvPicPr>
            <a:picLocks noChangeAspect="1"/>
          </p:cNvPicPr>
          <p:nvPr/>
        </p:nvPicPr>
        <p:blipFill>
          <a:blip r:embed="rId2"/>
          <a:stretch>
            <a:fillRect/>
          </a:stretch>
        </p:blipFill>
        <p:spPr>
          <a:xfrm>
            <a:off x="381000" y="2884956"/>
            <a:ext cx="8315325" cy="2982837"/>
          </a:xfrm>
          <a:prstGeom prst="rect">
            <a:avLst/>
          </a:prstGeom>
        </p:spPr>
      </p:pic>
    </p:spTree>
    <p:extLst>
      <p:ext uri="{BB962C8B-B14F-4D97-AF65-F5344CB8AC3E}">
        <p14:creationId xmlns:p14="http://schemas.microsoft.com/office/powerpoint/2010/main" val="20699063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Validation Results: Things to Note</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40182122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a:t>Test Data Validation </a:t>
            </a:r>
            <a:r>
              <a:rPr lang="en-US" dirty="0" smtClean="0"/>
              <a:t>– Sequencing of Segments</a:t>
            </a:r>
          </a:p>
        </p:txBody>
      </p:sp>
      <p:sp>
        <p:nvSpPr>
          <p:cNvPr id="10256" name="TextBox 23"/>
          <p:cNvSpPr txBox="1">
            <a:spLocks noChangeArrowheads="1"/>
          </p:cNvSpPr>
          <p:nvPr/>
        </p:nvSpPr>
        <p:spPr bwMode="auto">
          <a:xfrm>
            <a:off x="381000" y="838200"/>
            <a:ext cx="8077200" cy="501675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The NIST context-based testing performs specific content validation depending on the Category/Qualifier combination assigned to the Data Elements in the </a:t>
            </a:r>
            <a:r>
              <a:rPr lang="en-US" sz="2000" dirty="0" smtClean="0"/>
              <a:t>message. </a:t>
            </a:r>
          </a:p>
          <a:p>
            <a:pPr marL="342900" indent="-342900">
              <a:buFont typeface="Arial" panose="020B0604020202020204" pitchFamily="34" charset="0"/>
              <a:buChar char="•"/>
            </a:pPr>
            <a:r>
              <a:rPr lang="en-US" sz="2000" dirty="0" smtClean="0"/>
              <a:t>In </a:t>
            </a:r>
            <a:r>
              <a:rPr lang="en-US" sz="2000" dirty="0"/>
              <a:t>some cases, in order to perform this type of validation the NIST Tool expects the </a:t>
            </a:r>
            <a:r>
              <a:rPr lang="en-US" sz="2000" dirty="0">
                <a:solidFill>
                  <a:srgbClr val="FF0000"/>
                </a:solidFill>
              </a:rPr>
              <a:t>segments/segment groups </a:t>
            </a:r>
            <a:r>
              <a:rPr lang="en-US" sz="2000" dirty="0"/>
              <a:t>in the message to be sequenced in a certain order. The complexity of automatically evaluating specific content necessitates this approach. </a:t>
            </a:r>
            <a:endParaRPr lang="en-US" sz="2000" dirty="0" smtClean="0"/>
          </a:p>
          <a:p>
            <a:pPr marL="342900" indent="-342900">
              <a:buFont typeface="Arial" panose="020B0604020202020204" pitchFamily="34" charset="0"/>
              <a:buChar char="•"/>
            </a:pPr>
            <a:r>
              <a:rPr lang="en-US" sz="2000" dirty="0" smtClean="0"/>
              <a:t>If </a:t>
            </a:r>
            <a:r>
              <a:rPr lang="en-US" sz="2000" dirty="0"/>
              <a:t>the Message Validation Result generated by the NIST Tool indicates </a:t>
            </a:r>
            <a:r>
              <a:rPr lang="en-US" sz="2000" dirty="0">
                <a:solidFill>
                  <a:srgbClr val="FF0000"/>
                </a:solidFill>
              </a:rPr>
              <a:t>content-related</a:t>
            </a:r>
            <a:r>
              <a:rPr lang="en-US" sz="2000" dirty="0"/>
              <a:t> errors, the ATL may change the order of the segments/segment groups in the test message to match the Test Case once the message has been loaded into the Message Content window of the Test Tool. </a:t>
            </a:r>
            <a:endParaRPr lang="en-US" sz="2000" dirty="0" smtClean="0"/>
          </a:p>
          <a:p>
            <a:pPr marL="342900" indent="-342900">
              <a:buFont typeface="Arial" panose="020B0604020202020204" pitchFamily="34" charset="0"/>
              <a:buChar char="•"/>
            </a:pPr>
            <a:r>
              <a:rPr lang="en-US" sz="2000" dirty="0" smtClean="0"/>
              <a:t>These </a:t>
            </a:r>
            <a:r>
              <a:rPr lang="en-US" sz="2000" dirty="0"/>
              <a:t>kinds of content-related errors do not imply a failure of the vendor product nor a requirement to create the message with the segments/segment groups in a certain order (beyond the base message structure).</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56</a:t>
            </a:fld>
            <a:endParaRPr lang="en-US" dirty="0"/>
          </a:p>
        </p:txBody>
      </p:sp>
    </p:spTree>
    <p:extLst>
      <p:ext uri="{BB962C8B-B14F-4D97-AF65-F5344CB8AC3E}">
        <p14:creationId xmlns:p14="http://schemas.microsoft.com/office/powerpoint/2010/main" val="931272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Example: Sequencing of Segments</a:t>
            </a:r>
          </a:p>
        </p:txBody>
      </p:sp>
      <p:sp>
        <p:nvSpPr>
          <p:cNvPr id="10256" name="TextBox 23"/>
          <p:cNvSpPr txBox="1">
            <a:spLocks noChangeArrowheads="1"/>
          </p:cNvSpPr>
          <p:nvPr/>
        </p:nvSpPr>
        <p:spPr bwMode="auto">
          <a:xfrm>
            <a:off x="381000" y="838200"/>
            <a:ext cx="8077200" cy="1015663"/>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Immunization: Test Case</a:t>
            </a:r>
            <a:r>
              <a:rPr lang="en-US" sz="2000" dirty="0"/>
              <a:t>:  </a:t>
            </a:r>
            <a:r>
              <a:rPr lang="en-US" sz="2000" dirty="0" smtClean="0"/>
              <a:t>IZ-AD-2.1_Send_V04_Z22</a:t>
            </a:r>
          </a:p>
          <a:p>
            <a:pPr marL="342900" indent="-342900">
              <a:buFont typeface="Arial" panose="020B0604020202020204" pitchFamily="34" charset="0"/>
              <a:buChar char="•"/>
            </a:pPr>
            <a:r>
              <a:rPr lang="en-US" sz="2000" dirty="0" smtClean="0"/>
              <a:t>Move the first ORDER group to the end of the message</a:t>
            </a:r>
          </a:p>
          <a:p>
            <a:pPr marL="342900" indent="-342900">
              <a:buFont typeface="Arial" panose="020B0604020202020204" pitchFamily="34" charset="0"/>
              <a:buChar char="•"/>
            </a:pPr>
            <a:r>
              <a:rPr lang="en-US" sz="2000" dirty="0" smtClean="0"/>
              <a:t>Content Errors are reported (false negatives)</a:t>
            </a:r>
            <a:endParaRPr lang="en-US" sz="2000" dirty="0"/>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57</a:t>
            </a:fld>
            <a:endParaRPr lang="en-US" dirty="0"/>
          </a:p>
        </p:txBody>
      </p:sp>
      <p:pic>
        <p:nvPicPr>
          <p:cNvPr id="3" name="Picture 2"/>
          <p:cNvPicPr>
            <a:picLocks noChangeAspect="1"/>
          </p:cNvPicPr>
          <p:nvPr/>
        </p:nvPicPr>
        <p:blipFill>
          <a:blip r:embed="rId2"/>
          <a:stretch>
            <a:fillRect/>
          </a:stretch>
        </p:blipFill>
        <p:spPr>
          <a:xfrm>
            <a:off x="4191000" y="1865758"/>
            <a:ext cx="4727320" cy="3696841"/>
          </a:xfrm>
          <a:prstGeom prst="rect">
            <a:avLst/>
          </a:prstGeom>
        </p:spPr>
      </p:pic>
      <p:sp>
        <p:nvSpPr>
          <p:cNvPr id="4" name="Rectangle 3"/>
          <p:cNvSpPr/>
          <p:nvPr/>
        </p:nvSpPr>
        <p:spPr>
          <a:xfrm>
            <a:off x="365760" y="2048192"/>
            <a:ext cx="3505200" cy="4093428"/>
          </a:xfrm>
          <a:prstGeom prst="rect">
            <a:avLst/>
          </a:prstGeom>
        </p:spPr>
        <p:txBody>
          <a:bodyPr wrap="square">
            <a:spAutoFit/>
          </a:bodyPr>
          <a:lstStyle/>
          <a:p>
            <a:pPr marL="342900" indent="-342900">
              <a:buFont typeface="Arial" panose="020B0604020202020204" pitchFamily="34" charset="0"/>
              <a:buChar char="•"/>
            </a:pPr>
            <a:r>
              <a:rPr lang="en-US" sz="2000" dirty="0"/>
              <a:t>Remediate</a:t>
            </a:r>
          </a:p>
          <a:p>
            <a:pPr marL="800100" lvl="1" indent="-342900">
              <a:buFont typeface="Arial" panose="020B0604020202020204" pitchFamily="34" charset="0"/>
              <a:buChar char="•"/>
            </a:pPr>
            <a:r>
              <a:rPr lang="en-US" sz="2000" dirty="0"/>
              <a:t>Copy message into </a:t>
            </a:r>
            <a:r>
              <a:rPr lang="en-US" sz="2000" dirty="0" smtClean="0"/>
              <a:t>Context-free—confirm no technical errors</a:t>
            </a:r>
          </a:p>
          <a:p>
            <a:pPr marL="800100" lvl="1" indent="-342900">
              <a:buFont typeface="Arial" panose="020B0604020202020204" pitchFamily="34" charset="0"/>
              <a:buChar char="•"/>
            </a:pPr>
            <a:r>
              <a:rPr lang="en-US" sz="2000" dirty="0" smtClean="0"/>
              <a:t>Rearrange Segments to match expected Segment order manually</a:t>
            </a:r>
          </a:p>
          <a:p>
            <a:pPr marL="800100" lvl="1" indent="-342900">
              <a:buFont typeface="Arial" panose="020B0604020202020204" pitchFamily="34" charset="0"/>
              <a:buChar char="•"/>
            </a:pPr>
            <a:r>
              <a:rPr lang="en-US" sz="2000" dirty="0" smtClean="0"/>
              <a:t>If errors still exist then these are true negative errors and must be addressed by the vendor</a:t>
            </a:r>
            <a:endParaRPr lang="en-US" sz="2000" dirty="0"/>
          </a:p>
        </p:txBody>
      </p:sp>
    </p:spTree>
    <p:extLst>
      <p:ext uri="{BB962C8B-B14F-4D97-AF65-F5344CB8AC3E}">
        <p14:creationId xmlns:p14="http://schemas.microsoft.com/office/powerpoint/2010/main" val="34611428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Message with Segment Groups Order Altered</a:t>
            </a:r>
            <a:endParaRPr lang="en-US" dirty="0"/>
          </a:p>
        </p:txBody>
      </p:sp>
      <p:sp>
        <p:nvSpPr>
          <p:cNvPr id="3" name="Slide Number Placeholder 2"/>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58</a:t>
            </a:fld>
            <a:endParaRPr lang="en-US" dirty="0">
              <a:solidFill>
                <a:srgbClr val="FFFFFF"/>
              </a:solidFill>
            </a:endParaRPr>
          </a:p>
        </p:txBody>
      </p:sp>
      <p:sp>
        <p:nvSpPr>
          <p:cNvPr id="4" name="Rectangle 3"/>
          <p:cNvSpPr/>
          <p:nvPr/>
        </p:nvSpPr>
        <p:spPr>
          <a:xfrm>
            <a:off x="276225" y="3581400"/>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Trail^^Bozeman^MT^59715^USA^P||^PRN^PH^^^406^5557896~^NET^Internet^Elise.Wong@isp.com|||||||||2186-5^Not Hispanic or </a:t>
            </a:r>
            <a:r>
              <a:rPr lang="en-US" sz="800" dirty="0" err="1"/>
              <a:t>Latino^CDCREC</a:t>
            </a:r>
            <a:r>
              <a:rPr lang="en-US" sz="800" dirty="0"/>
              <a:t>||N|1|||||N</a:t>
            </a:r>
          </a:p>
          <a:p>
            <a:r>
              <a:rPr lang="en-US" sz="800" dirty="0"/>
              <a:t>PD1|||||||||||02^Reminder/recall - any method^HL70215|N|20150624|||A|19830615|20150624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p>
          <a:p>
            <a:r>
              <a:rPr lang="en-US" sz="800" dirty="0">
                <a:solidFill>
                  <a:srgbClr val="FF0000"/>
                </a:solidFill>
              </a:rPr>
              <a:t>ORC|RE|4422^NIST-AA-IZ-2|13696^NIST-AA-IZ-2|||||||7824^Jackson^Lily^Suzanne^^^^^NIST-PI-1^L^^^PRN||654^Thomas^Wilma^Elizabeth^^^^^NIST-PI-1^L^^^MD|||||NISTEHRFAC^NISTEHRFacility^HL70362|</a:t>
            </a:r>
          </a:p>
          <a:p>
            <a:r>
              <a:rPr lang="en-US" sz="800" dirty="0">
                <a:solidFill>
                  <a:srgbClr val="FF0000"/>
                </a:solidFill>
              </a:rPr>
              <a:t>RXA|0|1|20150624||49281-0215-88^TENIVAC^NDC|0.5|mL^mL^UCUM||00^New Record^NIP001|7824^Jackson^Lily^Suzanne^^^^^NIST-PI-1^L^^^PRN|^^^NIST-Clinic-1||||315841|20151216|PMC^Sanofi </a:t>
            </a:r>
            <a:r>
              <a:rPr lang="en-US" sz="800" dirty="0" err="1">
                <a:solidFill>
                  <a:srgbClr val="FF0000"/>
                </a:solidFill>
              </a:rPr>
              <a:t>Pasteur^MVX</a:t>
            </a:r>
            <a:r>
              <a:rPr lang="en-US" sz="800" dirty="0">
                <a:solidFill>
                  <a:srgbClr val="FF0000"/>
                </a:solidFill>
              </a:rPr>
              <a:t>|||CP|A</a:t>
            </a:r>
          </a:p>
          <a:p>
            <a:r>
              <a:rPr lang="en-US" sz="800" dirty="0">
                <a:solidFill>
                  <a:srgbClr val="FF0000"/>
                </a:solidFill>
              </a:rPr>
              <a:t>RXR|C28161^Intramuscular^NCIT|RD^Right Deltoid^HL70163</a:t>
            </a:r>
          </a:p>
          <a:p>
            <a:r>
              <a:rPr lang="en-US" sz="800" dirty="0">
                <a:solidFill>
                  <a:srgbClr val="FF0000"/>
                </a:solidFill>
              </a:rPr>
              <a:t>OBX|1|CE|30963-3^Vaccine Funding Source^LN|1|PHC70^Private^CDCPHINVS||||||F|||20150624</a:t>
            </a:r>
          </a:p>
          <a:p>
            <a:r>
              <a:rPr lang="en-US" sz="800" dirty="0">
                <a:solidFill>
                  <a:srgbClr val="FF0000"/>
                </a:solidFill>
              </a:rPr>
              <a:t>OBX|2|CE|64994-7^Vaccine Funding Program Eligibility^LN|2|V01^Not VFC Eligible^HL70064||||||F|||20150624|||VXC40^per </a:t>
            </a:r>
            <a:r>
              <a:rPr lang="en-US" sz="800" dirty="0" err="1">
                <a:solidFill>
                  <a:srgbClr val="FF0000"/>
                </a:solidFill>
              </a:rPr>
              <a:t>immunization^CDCPHINVS</a:t>
            </a:r>
            <a:endParaRPr lang="en-US" sz="800" dirty="0">
              <a:solidFill>
                <a:srgbClr val="FF0000"/>
              </a:solidFill>
            </a:endParaRPr>
          </a:p>
          <a:p>
            <a:r>
              <a:rPr lang="en-US" sz="800" dirty="0">
                <a:solidFill>
                  <a:srgbClr val="FF0000"/>
                </a:solidFill>
              </a:rPr>
              <a:t>OBX|3|CE|69764-9^Document Type^LN|3|253088698300028811150224^Tetanus/Diphtheria (Td) VIS^cdcgs1vis||||||F|||20150624</a:t>
            </a:r>
          </a:p>
          <a:p>
            <a:r>
              <a:rPr lang="en-US" sz="800" dirty="0">
                <a:solidFill>
                  <a:srgbClr val="FF0000"/>
                </a:solidFill>
              </a:rPr>
              <a:t>OBX|4|DT|29769-7^Date Vis Presented^LN|3|20150624||||||F|||20150624</a:t>
            </a:r>
          </a:p>
        </p:txBody>
      </p:sp>
      <p:sp>
        <p:nvSpPr>
          <p:cNvPr id="5" name="Rectangle 4"/>
          <p:cNvSpPr/>
          <p:nvPr/>
        </p:nvSpPr>
        <p:spPr>
          <a:xfrm>
            <a:off x="276225" y="956419"/>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Trail^^Bozeman^MT^59715^USA^P||^PRN^PH^^^406^5557896~^NET^Internet^Elise.Wong@isp.com|||||||||2186-5^Not Hispanic or </a:t>
            </a:r>
            <a:r>
              <a:rPr lang="en-US" sz="800" dirty="0" err="1"/>
              <a:t>Latino^CDCREC</a:t>
            </a:r>
            <a:r>
              <a:rPr lang="en-US" sz="800" dirty="0"/>
              <a:t>||N|1|||||N</a:t>
            </a:r>
          </a:p>
          <a:p>
            <a:r>
              <a:rPr lang="en-US" sz="800" dirty="0"/>
              <a:t>PD1|||||||||||02^Reminder/recall - any method^HL70215|N|20150624|||A|19830615|20150624</a:t>
            </a:r>
          </a:p>
          <a:p>
            <a:r>
              <a:rPr lang="en-US" sz="800" dirty="0">
                <a:solidFill>
                  <a:srgbClr val="FF0000"/>
                </a:solidFill>
              </a:rPr>
              <a:t>ORC|RE|4422^NIST-AA-IZ-2|13696^NIST-AA-IZ-2|||||||7824^Jackson^Lily^Suzanne^^^^^NIST-PI-1^L^^^PRN||654^Thomas^Wilma^Elizabeth^^^^^NIST-PI-1^L^^^MD|||||NISTEHRFAC^NISTEHRFacility^HL70362|</a:t>
            </a:r>
          </a:p>
          <a:p>
            <a:r>
              <a:rPr lang="en-US" sz="800" dirty="0">
                <a:solidFill>
                  <a:srgbClr val="FF0000"/>
                </a:solidFill>
              </a:rPr>
              <a:t>RXA|0|1|20150624||49281-0215-88^TENIVAC^NDC|0.5|mL^mL^UCUM||00^New Record^NIP001|7824^Jackson^Lily^Suzanne^^^^^NIST-PI-1^L^^^PRN|^^^NIST-Clinic-1||||315841|20151216|PMC^Sanofi </a:t>
            </a:r>
            <a:r>
              <a:rPr lang="en-US" sz="800" dirty="0" err="1">
                <a:solidFill>
                  <a:srgbClr val="FF0000"/>
                </a:solidFill>
              </a:rPr>
              <a:t>Pasteur^MVX</a:t>
            </a:r>
            <a:r>
              <a:rPr lang="en-US" sz="800" dirty="0">
                <a:solidFill>
                  <a:srgbClr val="FF0000"/>
                </a:solidFill>
              </a:rPr>
              <a:t>|||CP|A</a:t>
            </a:r>
          </a:p>
          <a:p>
            <a:r>
              <a:rPr lang="en-US" sz="800" dirty="0">
                <a:solidFill>
                  <a:srgbClr val="FF0000"/>
                </a:solidFill>
              </a:rPr>
              <a:t>RXR|C28161^Intramuscular^NCIT|RD^Right Deltoid^HL70163</a:t>
            </a:r>
          </a:p>
          <a:p>
            <a:r>
              <a:rPr lang="en-US" sz="800" dirty="0">
                <a:solidFill>
                  <a:srgbClr val="FF0000"/>
                </a:solidFill>
              </a:rPr>
              <a:t>OBX|1|CE|30963-3^Vaccine Funding Source^LN|1|PHC70^Private^CDCPHINVS||||||F|||20150624</a:t>
            </a:r>
          </a:p>
          <a:p>
            <a:r>
              <a:rPr lang="en-US" sz="800" dirty="0">
                <a:solidFill>
                  <a:srgbClr val="FF0000"/>
                </a:solidFill>
              </a:rPr>
              <a:t>OBX|2|CE|64994-7^Vaccine Funding Program Eligibility^LN|2|V01^Not VFC Eligible^HL70064||||||F|||20150624|||VXC40^per </a:t>
            </a:r>
            <a:r>
              <a:rPr lang="en-US" sz="800" dirty="0" err="1">
                <a:solidFill>
                  <a:srgbClr val="FF0000"/>
                </a:solidFill>
              </a:rPr>
              <a:t>immunization^CDCPHINVS</a:t>
            </a:r>
            <a:endParaRPr lang="en-US" sz="800" dirty="0">
              <a:solidFill>
                <a:srgbClr val="FF0000"/>
              </a:solidFill>
            </a:endParaRPr>
          </a:p>
          <a:p>
            <a:r>
              <a:rPr lang="en-US" sz="800" dirty="0">
                <a:solidFill>
                  <a:srgbClr val="FF0000"/>
                </a:solidFill>
              </a:rPr>
              <a:t>OBX|3|CE|69764-9^Document Type^LN|3|253088698300028811150224^Tetanus/Diphtheria (Td) VIS^cdcgs1vis||||||F|||20150624</a:t>
            </a:r>
          </a:p>
          <a:p>
            <a:r>
              <a:rPr lang="en-US" sz="800" dirty="0">
                <a:solidFill>
                  <a:srgbClr val="FF0000"/>
                </a:solidFill>
              </a:rPr>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endParaRPr lang="en-US" sz="800" dirty="0">
              <a:solidFill>
                <a:srgbClr val="FF0000"/>
              </a:solidFill>
            </a:endParaRPr>
          </a:p>
        </p:txBody>
      </p:sp>
      <p:sp>
        <p:nvSpPr>
          <p:cNvPr id="6" name="TextBox 5"/>
          <p:cNvSpPr txBox="1"/>
          <p:nvPr/>
        </p:nvSpPr>
        <p:spPr>
          <a:xfrm>
            <a:off x="276225" y="655002"/>
            <a:ext cx="2941831" cy="369332"/>
          </a:xfrm>
          <a:prstGeom prst="rect">
            <a:avLst/>
          </a:prstGeom>
          <a:noFill/>
        </p:spPr>
        <p:txBody>
          <a:bodyPr wrap="none" rtlCol="0">
            <a:spAutoFit/>
          </a:bodyPr>
          <a:lstStyle/>
          <a:p>
            <a:r>
              <a:rPr lang="en-US" u="sng" dirty="0" smtClean="0"/>
              <a:t>Original Example Message</a:t>
            </a:r>
            <a:endParaRPr lang="en-US" u="sng" dirty="0"/>
          </a:p>
        </p:txBody>
      </p:sp>
      <p:sp>
        <p:nvSpPr>
          <p:cNvPr id="7" name="TextBox 6"/>
          <p:cNvSpPr txBox="1"/>
          <p:nvPr/>
        </p:nvSpPr>
        <p:spPr>
          <a:xfrm>
            <a:off x="276225" y="3231227"/>
            <a:ext cx="3018775" cy="369332"/>
          </a:xfrm>
          <a:prstGeom prst="rect">
            <a:avLst/>
          </a:prstGeom>
          <a:noFill/>
        </p:spPr>
        <p:txBody>
          <a:bodyPr wrap="none" rtlCol="0">
            <a:spAutoFit/>
          </a:bodyPr>
          <a:lstStyle/>
          <a:p>
            <a:r>
              <a:rPr lang="en-US" u="sng" dirty="0" smtClean="0"/>
              <a:t>Modified Example Message</a:t>
            </a:r>
            <a:endParaRPr lang="en-US" u="sng" dirty="0"/>
          </a:p>
        </p:txBody>
      </p:sp>
    </p:spTree>
    <p:extLst>
      <p:ext uri="{BB962C8B-B14F-4D97-AF65-F5344CB8AC3E}">
        <p14:creationId xmlns:p14="http://schemas.microsoft.com/office/powerpoint/2010/main" val="3350625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a:t>Test Data Validation </a:t>
            </a:r>
            <a:r>
              <a:rPr lang="en-US" dirty="0" smtClean="0"/>
              <a:t>– Sequencing of Fields</a:t>
            </a:r>
          </a:p>
        </p:txBody>
      </p:sp>
      <p:sp>
        <p:nvSpPr>
          <p:cNvPr id="10256" name="TextBox 23"/>
          <p:cNvSpPr txBox="1">
            <a:spLocks noChangeArrowheads="1"/>
          </p:cNvSpPr>
          <p:nvPr/>
        </p:nvSpPr>
        <p:spPr bwMode="auto">
          <a:xfrm>
            <a:off x="381000" y="838200"/>
            <a:ext cx="8077200" cy="501675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a:t>The NIST context-based testing performs specific content validation depending on the Category/Qualifier combination assigned to the Data Elements in the </a:t>
            </a:r>
            <a:r>
              <a:rPr lang="en-US" sz="2000" dirty="0" smtClean="0"/>
              <a:t>message. </a:t>
            </a:r>
          </a:p>
          <a:p>
            <a:pPr marL="342900" indent="-342900">
              <a:buFont typeface="Arial" panose="020B0604020202020204" pitchFamily="34" charset="0"/>
              <a:buChar char="•"/>
            </a:pPr>
            <a:r>
              <a:rPr lang="en-US" sz="2000" dirty="0" smtClean="0"/>
              <a:t>In </a:t>
            </a:r>
            <a:r>
              <a:rPr lang="en-US" sz="2000" dirty="0"/>
              <a:t>some cases, in order to perform this type of validation the NIST Tool expects the </a:t>
            </a:r>
            <a:r>
              <a:rPr lang="en-US" sz="2000" dirty="0" smtClean="0">
                <a:solidFill>
                  <a:srgbClr val="FF0000"/>
                </a:solidFill>
              </a:rPr>
              <a:t>repeating fields </a:t>
            </a:r>
            <a:r>
              <a:rPr lang="en-US" sz="2000" dirty="0"/>
              <a:t>in the message to be sequenced in a certain order. The complexity of automatically evaluating specific content necessitates this approach. </a:t>
            </a:r>
            <a:endParaRPr lang="en-US" sz="2000" dirty="0" smtClean="0"/>
          </a:p>
          <a:p>
            <a:pPr marL="342900" indent="-342900">
              <a:buFont typeface="Arial" panose="020B0604020202020204" pitchFamily="34" charset="0"/>
              <a:buChar char="•"/>
            </a:pPr>
            <a:r>
              <a:rPr lang="en-US" sz="2000" dirty="0" smtClean="0"/>
              <a:t>If </a:t>
            </a:r>
            <a:r>
              <a:rPr lang="en-US" sz="2000" dirty="0"/>
              <a:t>the Message Validation Result generated by the NIST Tool indicates </a:t>
            </a:r>
            <a:r>
              <a:rPr lang="en-US" sz="2000" dirty="0">
                <a:solidFill>
                  <a:srgbClr val="FF0000"/>
                </a:solidFill>
              </a:rPr>
              <a:t>content-related</a:t>
            </a:r>
            <a:r>
              <a:rPr lang="en-US" sz="2000" dirty="0"/>
              <a:t> errors, the ATL may change the order of the </a:t>
            </a:r>
            <a:r>
              <a:rPr lang="en-US" sz="2000" dirty="0" smtClean="0">
                <a:solidFill>
                  <a:srgbClr val="FF0000"/>
                </a:solidFill>
              </a:rPr>
              <a:t>repeating fields </a:t>
            </a:r>
            <a:r>
              <a:rPr lang="en-US" sz="2000" dirty="0"/>
              <a:t>in the test message to match the Test Case once the message has been loaded into the Message Content window of the Test Tool. </a:t>
            </a:r>
            <a:endParaRPr lang="en-US" sz="2000" dirty="0" smtClean="0"/>
          </a:p>
          <a:p>
            <a:pPr marL="342900" indent="-342900">
              <a:buFont typeface="Arial" panose="020B0604020202020204" pitchFamily="34" charset="0"/>
              <a:buChar char="•"/>
            </a:pPr>
            <a:r>
              <a:rPr lang="en-US" sz="2000" dirty="0" smtClean="0"/>
              <a:t>These </a:t>
            </a:r>
            <a:r>
              <a:rPr lang="en-US" sz="2000" dirty="0"/>
              <a:t>kinds of content-related errors do not imply a failure of the vendor product nor a requirement to create the message with the </a:t>
            </a:r>
            <a:r>
              <a:rPr lang="en-US" sz="2000" dirty="0" smtClean="0">
                <a:solidFill>
                  <a:srgbClr val="FF0000"/>
                </a:solidFill>
              </a:rPr>
              <a:t>repeating fields </a:t>
            </a:r>
            <a:r>
              <a:rPr lang="en-US" sz="2000" dirty="0"/>
              <a:t>in a certain order (beyond the base message structure).</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59</a:t>
            </a:fld>
            <a:endParaRPr lang="en-US" dirty="0"/>
          </a:p>
        </p:txBody>
      </p:sp>
    </p:spTree>
    <p:extLst>
      <p:ext uri="{BB962C8B-B14F-4D97-AF65-F5344CB8AC3E}">
        <p14:creationId xmlns:p14="http://schemas.microsoft.com/office/powerpoint/2010/main" val="1367870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Download, Release Notes, and Known Issues</a:t>
            </a:r>
            <a:endParaRPr lang="en-US" dirty="0"/>
          </a:p>
        </p:txBody>
      </p:sp>
      <p:pic>
        <p:nvPicPr>
          <p:cNvPr id="5" name="Picture 4"/>
          <p:cNvPicPr>
            <a:picLocks noChangeAspect="1"/>
          </p:cNvPicPr>
          <p:nvPr/>
        </p:nvPicPr>
        <p:blipFill>
          <a:blip r:embed="rId3"/>
          <a:stretch>
            <a:fillRect/>
          </a:stretch>
        </p:blipFill>
        <p:spPr>
          <a:xfrm>
            <a:off x="313987" y="838200"/>
            <a:ext cx="4867613" cy="5257800"/>
          </a:xfrm>
          <a:prstGeom prst="rect">
            <a:avLst/>
          </a:prstGeom>
        </p:spPr>
      </p:pic>
      <p:pic>
        <p:nvPicPr>
          <p:cNvPr id="6" name="Picture 5"/>
          <p:cNvPicPr>
            <a:picLocks noChangeAspect="1"/>
          </p:cNvPicPr>
          <p:nvPr/>
        </p:nvPicPr>
        <p:blipFill>
          <a:blip r:embed="rId4"/>
          <a:stretch>
            <a:fillRect/>
          </a:stretch>
        </p:blipFill>
        <p:spPr>
          <a:xfrm>
            <a:off x="4114800" y="1905000"/>
            <a:ext cx="4953000" cy="3048000"/>
          </a:xfrm>
          <a:prstGeom prst="rect">
            <a:avLst/>
          </a:prstGeom>
        </p:spPr>
      </p:pic>
    </p:spTree>
    <p:extLst>
      <p:ext uri="{BB962C8B-B14F-4D97-AF65-F5344CB8AC3E}">
        <p14:creationId xmlns:p14="http://schemas.microsoft.com/office/powerpoint/2010/main" val="70561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Example: Sequencing of Repeating Fields</a:t>
            </a:r>
          </a:p>
        </p:txBody>
      </p:sp>
      <p:sp>
        <p:nvSpPr>
          <p:cNvPr id="10256" name="TextBox 23"/>
          <p:cNvSpPr txBox="1">
            <a:spLocks noChangeArrowheads="1"/>
          </p:cNvSpPr>
          <p:nvPr/>
        </p:nvSpPr>
        <p:spPr bwMode="auto">
          <a:xfrm>
            <a:off x="381000" y="838200"/>
            <a:ext cx="8077200" cy="1261884"/>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Immunization: Test Case</a:t>
            </a:r>
            <a:r>
              <a:rPr lang="en-US" sz="2000" dirty="0"/>
              <a:t>:  </a:t>
            </a:r>
            <a:r>
              <a:rPr lang="en-US" sz="2000" dirty="0" smtClean="0"/>
              <a:t>IZ-AD-2.1_Send_V04_Z22</a:t>
            </a:r>
          </a:p>
          <a:p>
            <a:pPr marL="342900" indent="-342900">
              <a:buFont typeface="Arial" panose="020B0604020202020204" pitchFamily="34" charset="0"/>
              <a:buChar char="•"/>
            </a:pPr>
            <a:r>
              <a:rPr lang="en-US" sz="2000" dirty="0" smtClean="0"/>
              <a:t>Change the order of the PID-13 (Phone Number)</a:t>
            </a:r>
          </a:p>
          <a:p>
            <a:pPr marL="800100" lvl="1" indent="-342900">
              <a:buFont typeface="Arial" panose="020B0604020202020204" pitchFamily="34" charset="0"/>
              <a:buChar char="•"/>
            </a:pPr>
            <a:r>
              <a:rPr lang="en-US" sz="1600" dirty="0"/>
              <a:t>^PRN^PH^^^406^5557896~^NET^Internet^Elise.Wong@isp.com</a:t>
            </a:r>
            <a:endParaRPr lang="en-US" sz="1600" dirty="0" smtClean="0"/>
          </a:p>
          <a:p>
            <a:pPr marL="342900" indent="-342900">
              <a:buFont typeface="Arial" panose="020B0604020202020204" pitchFamily="34" charset="0"/>
              <a:buChar char="•"/>
            </a:pPr>
            <a:r>
              <a:rPr lang="en-US" sz="2000" dirty="0" smtClean="0"/>
              <a:t>Content Errors are reported (false negatives)</a:t>
            </a:r>
            <a:endParaRPr lang="en-US" sz="2000" dirty="0"/>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pPr>
                <a:defRPr/>
              </a:pPr>
              <a:t>60</a:t>
            </a:fld>
            <a:endParaRPr lang="en-US" dirty="0"/>
          </a:p>
        </p:txBody>
      </p:sp>
      <p:sp>
        <p:nvSpPr>
          <p:cNvPr id="4" name="Rectangle 3"/>
          <p:cNvSpPr/>
          <p:nvPr/>
        </p:nvSpPr>
        <p:spPr>
          <a:xfrm>
            <a:off x="381000" y="2150388"/>
            <a:ext cx="3505200" cy="3785652"/>
          </a:xfrm>
          <a:prstGeom prst="rect">
            <a:avLst/>
          </a:prstGeom>
        </p:spPr>
        <p:txBody>
          <a:bodyPr wrap="square">
            <a:spAutoFit/>
          </a:bodyPr>
          <a:lstStyle/>
          <a:p>
            <a:pPr marL="342900" indent="-342900">
              <a:buFont typeface="Arial" panose="020B0604020202020204" pitchFamily="34" charset="0"/>
              <a:buChar char="•"/>
            </a:pPr>
            <a:r>
              <a:rPr lang="en-US" sz="2000" dirty="0"/>
              <a:t>Remediate</a:t>
            </a:r>
          </a:p>
          <a:p>
            <a:pPr marL="800100" lvl="1" indent="-342900">
              <a:buFont typeface="Arial" panose="020B0604020202020204" pitchFamily="34" charset="0"/>
              <a:buChar char="•"/>
            </a:pPr>
            <a:r>
              <a:rPr lang="en-US" sz="2000" dirty="0"/>
              <a:t>Copy message into </a:t>
            </a:r>
            <a:r>
              <a:rPr lang="en-US" sz="2000" dirty="0" smtClean="0"/>
              <a:t>Context-free—confirm no technical errors</a:t>
            </a:r>
          </a:p>
          <a:p>
            <a:pPr marL="800100" lvl="1" indent="-342900">
              <a:buFont typeface="Arial" panose="020B0604020202020204" pitchFamily="34" charset="0"/>
              <a:buChar char="•"/>
            </a:pPr>
            <a:r>
              <a:rPr lang="en-US" sz="2000" dirty="0" smtClean="0"/>
              <a:t>Rearrange fields to match expected fields order manually</a:t>
            </a:r>
          </a:p>
          <a:p>
            <a:pPr marL="800100" lvl="1" indent="-342900">
              <a:buFont typeface="Arial" panose="020B0604020202020204" pitchFamily="34" charset="0"/>
              <a:buChar char="•"/>
            </a:pPr>
            <a:r>
              <a:rPr lang="en-US" sz="2000" dirty="0" smtClean="0"/>
              <a:t>If errors still exist then these are true negative errors and must be addressed by the vendor</a:t>
            </a:r>
            <a:endParaRPr lang="en-US" sz="2000" dirty="0"/>
          </a:p>
        </p:txBody>
      </p:sp>
      <p:pic>
        <p:nvPicPr>
          <p:cNvPr id="5" name="Picture 4"/>
          <p:cNvPicPr>
            <a:picLocks noChangeAspect="1"/>
          </p:cNvPicPr>
          <p:nvPr/>
        </p:nvPicPr>
        <p:blipFill>
          <a:blip r:embed="rId2"/>
          <a:stretch>
            <a:fillRect/>
          </a:stretch>
        </p:blipFill>
        <p:spPr>
          <a:xfrm>
            <a:off x="3962400" y="2150388"/>
            <a:ext cx="5018402" cy="3524250"/>
          </a:xfrm>
          <a:prstGeom prst="rect">
            <a:avLst/>
          </a:prstGeom>
        </p:spPr>
      </p:pic>
    </p:spTree>
    <p:extLst>
      <p:ext uri="{BB962C8B-B14F-4D97-AF65-F5344CB8AC3E}">
        <p14:creationId xmlns:p14="http://schemas.microsoft.com/office/powerpoint/2010/main" val="11063347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Message with Fields Order Altered</a:t>
            </a:r>
            <a:endParaRPr lang="en-US" dirty="0"/>
          </a:p>
        </p:txBody>
      </p:sp>
      <p:sp>
        <p:nvSpPr>
          <p:cNvPr id="3" name="Slide Number Placeholder 2"/>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61</a:t>
            </a:fld>
            <a:endParaRPr lang="en-US" dirty="0">
              <a:solidFill>
                <a:srgbClr val="FFFFFF"/>
              </a:solidFill>
            </a:endParaRPr>
          </a:p>
        </p:txBody>
      </p:sp>
      <p:sp>
        <p:nvSpPr>
          <p:cNvPr id="4" name="Rectangle 3"/>
          <p:cNvSpPr/>
          <p:nvPr/>
        </p:nvSpPr>
        <p:spPr>
          <a:xfrm>
            <a:off x="237752" y="3837908"/>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a:t>
            </a:r>
            <a:r>
              <a:rPr lang="en-US" sz="800" dirty="0">
                <a:solidFill>
                  <a:srgbClr val="FF0000"/>
                </a:solidFill>
              </a:rPr>
              <a:t>||^NET^Internet^Elise.Wong@isp.com~^PRN^PH^^^406^5557896</a:t>
            </a:r>
            <a:r>
              <a:rPr lang="en-US" sz="800" dirty="0"/>
              <a:t>|||||||||2186-5^Not Hispanic or </a:t>
            </a:r>
            <a:r>
              <a:rPr lang="en-US" sz="800" dirty="0" err="1"/>
              <a:t>Latino^CDCREC</a:t>
            </a:r>
            <a:r>
              <a:rPr lang="en-US" sz="800" dirty="0"/>
              <a:t>||N|1|||||N</a:t>
            </a:r>
          </a:p>
          <a:p>
            <a:r>
              <a:rPr lang="en-US" sz="800" dirty="0"/>
              <a:t>PD1|||||||||||02^Reminder/recall - any method^HL70215|N|20150624|||A|19830615|20150624</a:t>
            </a:r>
          </a:p>
          <a:p>
            <a:r>
              <a:rPr lang="en-US" sz="800" dirty="0"/>
              <a:t>ORC|RE|4422^NIST-AA-IZ-2|13696^NIST-AA-IZ-2|||||||7824^Jackson^Lily^Suzanne^^^^^NIST-PI-1^L^^^PRN||654^Thomas^Wilma^Elizabeth^^^^^NIST-PI-1^L^^^MD|||||NISTEHRFAC^NISTEHRFacility^HL70362|</a:t>
            </a:r>
          </a:p>
          <a:p>
            <a:r>
              <a:rPr lang="en-US" sz="800" dirty="0"/>
              <a:t>RXA|0|1|20150624||49281-0215-88^TENIVAC^NDC|0.5|mL^mL^UCUM||00^New Record^NIP001|7824^Jackson^Lily^Suzanne^^^^^NIST-PI-1^L^^^PRN|^^^NIST-Clinic-1||||315841|20151216|PMC^Sanofi </a:t>
            </a:r>
            <a:r>
              <a:rPr lang="en-US" sz="800" dirty="0" err="1"/>
              <a:t>Pasteur^MVX</a:t>
            </a:r>
            <a:r>
              <a:rPr lang="en-US" sz="800" dirty="0"/>
              <a:t>|||CP|A</a:t>
            </a:r>
          </a:p>
          <a:p>
            <a:r>
              <a:rPr lang="en-US" sz="800" dirty="0"/>
              <a:t>RXR|C28161^Intramuscular^NCIT|RD^Right Deltoid^HL70163</a:t>
            </a:r>
          </a:p>
          <a:p>
            <a:r>
              <a:rPr lang="en-US" sz="800" dirty="0"/>
              <a:t>OBX|1|CE|30963-3^Vaccine Funding Source^LN|1|PHC70^Private^CDCPHINVS||||||F|||20150624</a:t>
            </a:r>
          </a:p>
          <a:p>
            <a:r>
              <a:rPr lang="en-US" sz="800" dirty="0"/>
              <a:t>OBX|2|CE|64994-7^Vaccine Funding Program Eligibility^LN|2|V01^Not VFC Eligible^HL70064||||||F|||20150624|||VXC40^per </a:t>
            </a:r>
            <a:r>
              <a:rPr lang="en-US" sz="800" dirty="0" err="1"/>
              <a:t>immunization^CDCPHINVS</a:t>
            </a:r>
            <a:endParaRPr lang="en-US" sz="800" dirty="0"/>
          </a:p>
          <a:p>
            <a:r>
              <a:rPr lang="en-US" sz="800" dirty="0"/>
              <a:t>OBX|3|CE|69764-9^Document Type^LN|3|253088698300028811150224^Tetanus/Diphtheria (Td) VIS^cdcgs1vis||||||F|||20150624</a:t>
            </a:r>
          </a:p>
          <a:p>
            <a:r>
              <a:rPr lang="en-US" sz="800" dirty="0"/>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p>
        </p:txBody>
      </p:sp>
      <p:sp>
        <p:nvSpPr>
          <p:cNvPr id="5" name="Rectangle 4"/>
          <p:cNvSpPr/>
          <p:nvPr/>
        </p:nvSpPr>
        <p:spPr>
          <a:xfrm>
            <a:off x="266456" y="1076634"/>
            <a:ext cx="8639175" cy="2308324"/>
          </a:xfrm>
          <a:prstGeom prst="rect">
            <a:avLst/>
          </a:prstGeom>
        </p:spPr>
        <p:txBody>
          <a:bodyPr wrap="square">
            <a:spAutoFit/>
          </a:bodyPr>
          <a:lstStyle/>
          <a:p>
            <a:r>
              <a:rPr lang="en-US" sz="800" dirty="0"/>
              <a:t>MSH|^~\&amp;|NISTEHRAPP|NISTEHRFAC|NISTIISAPP|NISTIISFAC|20150624084727.655-0500||VXU^V04^VXU_V04|NIST-IZ-AD-2.1_Send_V04_Z22|P|2.5.1|||ER|AL|||||Z22^CDCPHINVS|NISTEHRFAC|NISTIISFAC</a:t>
            </a:r>
          </a:p>
          <a:p>
            <a:r>
              <a:rPr lang="en-US" sz="800" dirty="0"/>
              <a:t>PID|1||90012^^^NIST-MPI-1^MR||</a:t>
            </a:r>
            <a:r>
              <a:rPr lang="en-US" sz="800" dirty="0" err="1"/>
              <a:t>Wong^Elise</a:t>
            </a:r>
            <a:r>
              <a:rPr lang="en-US" sz="800" dirty="0"/>
              <a:t>^^^^^L||19830615|F||2028-9^Asian^CDCREC|9200 Wellington Trail^^Bozeman^MT^59715^USA^P</a:t>
            </a:r>
            <a:r>
              <a:rPr lang="en-US" sz="800" dirty="0">
                <a:solidFill>
                  <a:srgbClr val="FF0000"/>
                </a:solidFill>
              </a:rPr>
              <a:t>||^PRN^PH^^^406^5557896~^NET^Internet^Elise.Wong@isp.com</a:t>
            </a:r>
            <a:r>
              <a:rPr lang="en-US" sz="800" dirty="0"/>
              <a:t>|||||||||2186-5^Not Hispanic or </a:t>
            </a:r>
            <a:r>
              <a:rPr lang="en-US" sz="800" dirty="0" err="1"/>
              <a:t>Latino^CDCREC</a:t>
            </a:r>
            <a:r>
              <a:rPr lang="en-US" sz="800" dirty="0"/>
              <a:t>||N|1|||||N</a:t>
            </a:r>
          </a:p>
          <a:p>
            <a:r>
              <a:rPr lang="en-US" sz="800" dirty="0"/>
              <a:t>PD1|||||||||||02^Reminder/recall - any method^HL70215|N|20150624|||A|19830615|20150624</a:t>
            </a:r>
          </a:p>
          <a:p>
            <a:r>
              <a:rPr lang="en-US" sz="800" dirty="0"/>
              <a:t>ORC|RE|4422^NIST-AA-IZ-2|13696^NIST-AA-IZ-2|||||||7824^Jackson^Lily^Suzanne^^^^^NIST-PI-1^L^^^PRN||654^Thomas^Wilma^Elizabeth^^^^^NIST-PI-1^L^^^MD|||||NISTEHRFAC^NISTEHRFacility^HL70362|</a:t>
            </a:r>
          </a:p>
          <a:p>
            <a:r>
              <a:rPr lang="en-US" sz="800" dirty="0"/>
              <a:t>RXA|0|1|20150624||49281-0215-88^TENIVAC^NDC|0.5|mL^mL^UCUM||00^New Record^NIP001|7824^Jackson^Lily^Suzanne^^^^^NIST-PI-1^L^^^PRN|^^^NIST-Clinic-1||||315841|20151216|PMC^Sanofi </a:t>
            </a:r>
            <a:r>
              <a:rPr lang="en-US" sz="800" dirty="0" err="1"/>
              <a:t>Pasteur^MVX</a:t>
            </a:r>
            <a:r>
              <a:rPr lang="en-US" sz="800" dirty="0"/>
              <a:t>|||CP|A</a:t>
            </a:r>
          </a:p>
          <a:p>
            <a:r>
              <a:rPr lang="en-US" sz="800" dirty="0"/>
              <a:t>RXR|C28161^Intramuscular^NCIT|RD^Right Deltoid^HL70163</a:t>
            </a:r>
          </a:p>
          <a:p>
            <a:r>
              <a:rPr lang="en-US" sz="800" dirty="0"/>
              <a:t>OBX|1|CE|30963-3^Vaccine Funding Source^LN|1|PHC70^Private^CDCPHINVS||||||F|||20150624</a:t>
            </a:r>
          </a:p>
          <a:p>
            <a:r>
              <a:rPr lang="en-US" sz="800" dirty="0"/>
              <a:t>OBX|2|CE|64994-7^Vaccine Funding Program Eligibility^LN|2|V01^Not VFC Eligible^HL70064||||||F|||20150624|||VXC40^per </a:t>
            </a:r>
            <a:r>
              <a:rPr lang="en-US" sz="800" dirty="0" err="1"/>
              <a:t>immunization^CDCPHINVS</a:t>
            </a:r>
            <a:endParaRPr lang="en-US" sz="800" dirty="0"/>
          </a:p>
          <a:p>
            <a:r>
              <a:rPr lang="en-US" sz="800" dirty="0"/>
              <a:t>OBX|3|CE|69764-9^Document Type^LN|3|253088698300028811150224^Tetanus/Diphtheria (Td) VIS^cdcgs1vis||||||F|||20150624</a:t>
            </a:r>
          </a:p>
          <a:p>
            <a:r>
              <a:rPr lang="en-US" sz="800" dirty="0"/>
              <a:t>OBX|4|DT|29769-7^Date Vis Presented^LN|3|20150624||||||F|||20150624</a:t>
            </a:r>
          </a:p>
          <a:p>
            <a:r>
              <a:rPr lang="en-US" sz="800" dirty="0"/>
              <a:t>ORC|RE|6139^NIST-AA-IZ-2|38760^NIST-AA-IZ-2|||||||7824^Jackson^Lily^Suzanne^^^^^NIST-PI-1^L^^^PRN|||||||NISTEHRFAC^NISTEHRFacility^HL70362|</a:t>
            </a:r>
          </a:p>
          <a:p>
            <a:r>
              <a:rPr lang="en-US" sz="800" dirty="0"/>
              <a:t>RXA|0|1|20141012||88^influenza, unspecified formulation^CVX|999|||01^Historical Administration^NIP001|||||||||||CP|A</a:t>
            </a:r>
          </a:p>
          <a:p>
            <a:r>
              <a:rPr lang="en-US" sz="800" dirty="0"/>
              <a:t>ORC|RE|7600^NIST-AA-IZ-2|35508^NIST-AA-IZ-2|||||||7824^Jackson^Lily^Suzanne^^^^^NIST-PI-1^L^^^PRN|||||||NISTEHRFAC^NISTEHRFacility^HL70362|</a:t>
            </a:r>
          </a:p>
          <a:p>
            <a:r>
              <a:rPr lang="en-US" sz="800" dirty="0"/>
              <a:t>RXA|0|1|20131112||88^influenza, unspecified formulation^CVX|999|||01^Historical Administration^NIP001|||||||||||CP|A</a:t>
            </a:r>
            <a:endParaRPr lang="en-US" sz="800" dirty="0">
              <a:solidFill>
                <a:srgbClr val="FF0000"/>
              </a:solidFill>
            </a:endParaRPr>
          </a:p>
        </p:txBody>
      </p:sp>
      <p:sp>
        <p:nvSpPr>
          <p:cNvPr id="6" name="TextBox 5"/>
          <p:cNvSpPr txBox="1"/>
          <p:nvPr/>
        </p:nvSpPr>
        <p:spPr>
          <a:xfrm>
            <a:off x="237752" y="3426767"/>
            <a:ext cx="3018775" cy="369332"/>
          </a:xfrm>
          <a:prstGeom prst="rect">
            <a:avLst/>
          </a:prstGeom>
          <a:noFill/>
        </p:spPr>
        <p:txBody>
          <a:bodyPr wrap="none" rtlCol="0">
            <a:spAutoFit/>
          </a:bodyPr>
          <a:lstStyle/>
          <a:p>
            <a:r>
              <a:rPr lang="en-US" u="sng" dirty="0" smtClean="0"/>
              <a:t>Modified Example Message</a:t>
            </a:r>
            <a:endParaRPr lang="en-US" u="sng" dirty="0"/>
          </a:p>
        </p:txBody>
      </p:sp>
      <p:sp>
        <p:nvSpPr>
          <p:cNvPr id="7" name="TextBox 6"/>
          <p:cNvSpPr txBox="1"/>
          <p:nvPr/>
        </p:nvSpPr>
        <p:spPr>
          <a:xfrm>
            <a:off x="276225" y="655002"/>
            <a:ext cx="2941831" cy="369332"/>
          </a:xfrm>
          <a:prstGeom prst="rect">
            <a:avLst/>
          </a:prstGeom>
          <a:noFill/>
        </p:spPr>
        <p:txBody>
          <a:bodyPr wrap="none" rtlCol="0">
            <a:spAutoFit/>
          </a:bodyPr>
          <a:lstStyle/>
          <a:p>
            <a:r>
              <a:rPr lang="en-US" u="sng" dirty="0" smtClean="0"/>
              <a:t>Original Example Message</a:t>
            </a:r>
            <a:endParaRPr lang="en-US" u="sng" dirty="0"/>
          </a:p>
        </p:txBody>
      </p:sp>
    </p:spTree>
    <p:extLst>
      <p:ext uri="{BB962C8B-B14F-4D97-AF65-F5344CB8AC3E}">
        <p14:creationId xmlns:p14="http://schemas.microsoft.com/office/powerpoint/2010/main" val="1337374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78175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Content Testing—Test Data Categories</a:t>
            </a:r>
            <a:endParaRPr lang="en-US" sz="3200" dirty="0" smtClean="0">
              <a:solidFill>
                <a:srgbClr val="C00000"/>
              </a:solidFill>
              <a:latin typeface="+mj-lt"/>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3440317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63</a:t>
            </a:fld>
            <a:endParaRPr lang="en-US" dirty="0">
              <a:solidFill>
                <a:srgbClr val="FFFFFF"/>
              </a:solidFill>
            </a:endParaRPr>
          </a:p>
        </p:txBody>
      </p:sp>
      <p:sp>
        <p:nvSpPr>
          <p:cNvPr id="6" name="Content Placeholder 2"/>
          <p:cNvSpPr>
            <a:spLocks noGrp="1"/>
          </p:cNvSpPr>
          <p:nvPr>
            <p:ph idx="1"/>
          </p:nvPr>
        </p:nvSpPr>
        <p:spPr>
          <a:xfrm>
            <a:off x="310092" y="652337"/>
            <a:ext cx="8229600" cy="2408948"/>
          </a:xfrm>
        </p:spPr>
        <p:txBody>
          <a:bodyPr>
            <a:normAutofit lnSpcReduction="10000"/>
          </a:bodyPr>
          <a:lstStyle/>
          <a:p>
            <a:pPr eaLnBrk="1" hangingPunct="1">
              <a:defRPr/>
            </a:pPr>
            <a:r>
              <a:rPr lang="en-US" sz="2000" dirty="0"/>
              <a:t>The </a:t>
            </a:r>
            <a:r>
              <a:rPr lang="en-US" sz="2000" dirty="0" smtClean="0"/>
              <a:t>Message </a:t>
            </a:r>
            <a:r>
              <a:rPr lang="en-US" sz="2000" dirty="0"/>
              <a:t>C</a:t>
            </a:r>
            <a:r>
              <a:rPr lang="en-US" sz="2000" dirty="0" smtClean="0"/>
              <a:t>ontent </a:t>
            </a:r>
            <a:r>
              <a:rPr lang="en-US" sz="2000" dirty="0"/>
              <a:t>D</a:t>
            </a:r>
            <a:r>
              <a:rPr lang="en-US" sz="2000" dirty="0" smtClean="0"/>
              <a:t>ata </a:t>
            </a:r>
            <a:r>
              <a:rPr lang="en-US" sz="2000" dirty="0"/>
              <a:t>S</a:t>
            </a:r>
            <a:r>
              <a:rPr lang="en-US" sz="2000" dirty="0" smtClean="0"/>
              <a:t>heet shows the Categorization of the test data that are provided for each Location </a:t>
            </a:r>
          </a:p>
          <a:p>
            <a:pPr eaLnBrk="1" hangingPunct="1">
              <a:defRPr/>
            </a:pPr>
            <a:r>
              <a:rPr lang="en-US" sz="2000" dirty="0" smtClean="0"/>
              <a:t>Each Test Data Category </a:t>
            </a:r>
          </a:p>
          <a:p>
            <a:pPr lvl="1" eaLnBrk="1" hangingPunct="1">
              <a:defRPr/>
            </a:pPr>
            <a:r>
              <a:rPr lang="en-US" sz="1800" dirty="0" smtClean="0"/>
              <a:t>Defines </a:t>
            </a:r>
            <a:r>
              <a:rPr lang="en-US" sz="1800" dirty="0"/>
              <a:t>the criteria that are used by the test tool to assess the test data that populate each </a:t>
            </a:r>
            <a:r>
              <a:rPr lang="en-US" sz="1800" dirty="0" smtClean="0"/>
              <a:t>element </a:t>
            </a:r>
            <a:r>
              <a:rPr lang="en-US" sz="1800" dirty="0"/>
              <a:t>in a </a:t>
            </a:r>
            <a:r>
              <a:rPr lang="en-US" sz="1800" dirty="0" smtClean="0"/>
              <a:t>message</a:t>
            </a:r>
          </a:p>
          <a:p>
            <a:pPr lvl="1" eaLnBrk="1" hangingPunct="1">
              <a:defRPr/>
            </a:pPr>
            <a:r>
              <a:rPr lang="en-US" sz="1800" dirty="0" smtClean="0"/>
              <a:t>Tells </a:t>
            </a:r>
            <a:r>
              <a:rPr lang="en-US" sz="1800" dirty="0"/>
              <a:t>the </a:t>
            </a:r>
            <a:r>
              <a:rPr lang="en-US" sz="1800" dirty="0" smtClean="0"/>
              <a:t>Tester if the </a:t>
            </a:r>
            <a:r>
              <a:rPr lang="en-US" sz="1800" dirty="0"/>
              <a:t>test data in a specific field can be changed, the source of the test data, and to what level of precision the validation tool will assess the </a:t>
            </a:r>
            <a:r>
              <a:rPr lang="en-US" sz="1800" dirty="0" smtClean="0"/>
              <a:t>data</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4735"/>
            <a:ext cx="9144000" cy="313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3034735"/>
            <a:ext cx="1066800"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TextBox 3"/>
          <p:cNvSpPr txBox="1"/>
          <p:nvPr/>
        </p:nvSpPr>
        <p:spPr>
          <a:xfrm>
            <a:off x="6248400" y="3962400"/>
            <a:ext cx="2057400" cy="400110"/>
          </a:xfrm>
          <a:prstGeom prst="rect">
            <a:avLst/>
          </a:prstGeom>
          <a:noFill/>
        </p:spPr>
        <p:txBody>
          <a:bodyPr wrap="square" rtlCol="0">
            <a:spAutoFit/>
          </a:bodyPr>
          <a:lstStyle/>
          <a:p>
            <a:r>
              <a:rPr lang="en-US" sz="1000" dirty="0" smtClean="0">
                <a:solidFill>
                  <a:srgbClr val="C00000"/>
                </a:solidFill>
              </a:rPr>
              <a:t>Important point—some data can be modified, e.g., “Presence”</a:t>
            </a:r>
            <a:endParaRPr lang="en-US" sz="1000" dirty="0">
              <a:solidFill>
                <a:srgbClr val="C00000"/>
              </a:solidFill>
            </a:endParaRPr>
          </a:p>
        </p:txBody>
      </p:sp>
      <p:sp>
        <p:nvSpPr>
          <p:cNvPr id="8" name="Rounded Rectangle 7"/>
          <p:cNvSpPr/>
          <p:nvPr/>
        </p:nvSpPr>
        <p:spPr>
          <a:xfrm>
            <a:off x="6186024" y="3958354"/>
            <a:ext cx="2043576" cy="394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6128726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Test Data Categorization and Validation (cont’d)</a:t>
            </a:r>
          </a:p>
        </p:txBody>
      </p:sp>
      <p:sp>
        <p:nvSpPr>
          <p:cNvPr id="3" name="Slide Number Placeholder 2"/>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64</a:t>
            </a:fld>
            <a:endParaRPr lang="en-US" dirty="0">
              <a:solidFill>
                <a:srgbClr val="FFFFFF"/>
              </a:solidFill>
            </a:endParaRPr>
          </a:p>
        </p:txBody>
      </p:sp>
      <p:sp>
        <p:nvSpPr>
          <p:cNvPr id="6" name="Content Placeholder 2"/>
          <p:cNvSpPr>
            <a:spLocks noGrp="1"/>
          </p:cNvSpPr>
          <p:nvPr>
            <p:ph idx="1"/>
          </p:nvPr>
        </p:nvSpPr>
        <p:spPr>
          <a:xfrm>
            <a:off x="457200" y="762000"/>
            <a:ext cx="8229600" cy="1295400"/>
          </a:xfrm>
        </p:spPr>
        <p:txBody>
          <a:bodyPr>
            <a:normAutofit lnSpcReduction="10000"/>
          </a:bodyPr>
          <a:lstStyle/>
          <a:p>
            <a:pPr eaLnBrk="1" hangingPunct="1">
              <a:defRPr/>
            </a:pPr>
            <a:r>
              <a:rPr lang="en-US" sz="2000" b="1" dirty="0" smtClean="0"/>
              <a:t>Qualifiers</a:t>
            </a:r>
            <a:r>
              <a:rPr lang="en-US" sz="2000" dirty="0" smtClean="0"/>
              <a:t> enable refinement </a:t>
            </a:r>
            <a:r>
              <a:rPr lang="en-US" sz="2000" dirty="0"/>
              <a:t>of the </a:t>
            </a:r>
            <a:r>
              <a:rPr lang="en-US" sz="2000" dirty="0" smtClean="0"/>
              <a:t>Test Data Category, providing </a:t>
            </a:r>
            <a:r>
              <a:rPr lang="en-US" sz="2000" dirty="0"/>
              <a:t>additional information </a:t>
            </a:r>
            <a:r>
              <a:rPr lang="en-US" sz="2000" dirty="0" smtClean="0"/>
              <a:t>to the Tester about the </a:t>
            </a:r>
            <a:r>
              <a:rPr lang="en-US" sz="2000" dirty="0"/>
              <a:t>source </a:t>
            </a:r>
            <a:r>
              <a:rPr lang="en-US" sz="2000" dirty="0" smtClean="0"/>
              <a:t>of the data and the expectations </a:t>
            </a:r>
            <a:r>
              <a:rPr lang="en-US" sz="2000" dirty="0"/>
              <a:t>of the data </a:t>
            </a:r>
            <a:r>
              <a:rPr lang="en-US" sz="2000" dirty="0" smtClean="0"/>
              <a:t>element</a:t>
            </a:r>
          </a:p>
          <a:p>
            <a:pPr eaLnBrk="1" hangingPunct="1">
              <a:defRPr/>
            </a:pPr>
            <a:r>
              <a:rPr lang="en-US" sz="2000" dirty="0" smtClean="0"/>
              <a:t>The Qualifier </a:t>
            </a:r>
            <a:r>
              <a:rPr lang="en-US" sz="2000" dirty="0"/>
              <a:t>does not impact the validation of the data </a:t>
            </a:r>
            <a:r>
              <a:rPr lang="en-US" sz="2000" dirty="0" smtClean="0"/>
              <a:t>element</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7137"/>
            <a:ext cx="9144000" cy="406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3352800" y="2124074"/>
            <a:ext cx="762000" cy="247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1168680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Test Category Assessment Table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2436182"/>
              </p:ext>
            </p:extLst>
          </p:nvPr>
        </p:nvGraphicFramePr>
        <p:xfrm>
          <a:off x="152400" y="939589"/>
          <a:ext cx="8791576" cy="4663440"/>
        </p:xfrm>
        <a:graphic>
          <a:graphicData uri="http://schemas.openxmlformats.org/drawingml/2006/table">
            <a:tbl>
              <a:tblPr firstRow="1" bandRow="1">
                <a:tableStyleId>{9DCAF9ED-07DC-4A11-8D7F-57B35C25682E}</a:tableStyleId>
              </a:tblPr>
              <a:tblGrid>
                <a:gridCol w="1447800"/>
                <a:gridCol w="762000"/>
                <a:gridCol w="762000"/>
                <a:gridCol w="2286000"/>
                <a:gridCol w="1447800"/>
                <a:gridCol w="990600"/>
                <a:gridCol w="1095376"/>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Usage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Data in</a:t>
                      </a:r>
                      <a:r>
                        <a:rPr lang="en-US" sz="1400" baseline="0" dirty="0" smtClean="0"/>
                        <a:t> Message</a:t>
                      </a:r>
                      <a:endParaRPr lang="en-US"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Validation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solidFill>
                            <a:srgbClr val="C00000"/>
                          </a:solidFill>
                        </a:rPr>
                        <a:t>&lt;Empty&gt;</a:t>
                      </a:r>
                      <a:endParaRPr lang="en-US" sz="1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a:t>
                      </a:r>
                      <a:r>
                        <a:rPr lang="en-US" sz="1400" baseline="0" dirty="0" smtClean="0"/>
                        <a:t> </a:t>
                      </a:r>
                      <a:r>
                        <a:rPr lang="en-US" sz="1400" dirty="0" smtClean="0"/>
                        <a:t>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Victoria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Presence</a:t>
                      </a:r>
                      <a:r>
                        <a:rPr lang="en-US" sz="1400" baseline="0" dirty="0" smtClean="0"/>
                        <a:t>-Length-Content-Indifferent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Min</a:t>
                      </a:r>
                      <a:r>
                        <a:rPr lang="en-US" sz="1400" baseline="0" dirty="0" smtClean="0"/>
                        <a:t> Length = 5</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Pass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PID-5.3</a:t>
                      </a:r>
                    </a:p>
                    <a:p>
                      <a:pPr algn="l"/>
                      <a:r>
                        <a:rPr lang="en-US" sz="1400" dirty="0" smtClean="0"/>
                        <a:t>(Middle Name)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Donna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baseline="0" dirty="0" smtClean="0"/>
                        <a:t>Value-Test Case Fixed</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Required</a:t>
                      </a:r>
                    </a:p>
                    <a:p>
                      <a:pPr algn="l"/>
                      <a:r>
                        <a:rPr lang="en-US" sz="1400" dirty="0" smtClean="0"/>
                        <a:t>Value</a:t>
                      </a:r>
                      <a:r>
                        <a:rPr lang="en-US" sz="1400" baseline="0" dirty="0" smtClean="0"/>
                        <a:t> = Donna</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Sue</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400" dirty="0" smtClean="0"/>
                        <a:t>Fail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pPr algn="l"/>
                      <a:r>
                        <a:rPr lang="en-US" sz="1400" dirty="0" smtClean="0"/>
                        <a:t>MSH-9.2</a:t>
                      </a:r>
                    </a:p>
                    <a:p>
                      <a:pPr algn="l"/>
                      <a:r>
                        <a:rPr lang="en-US" sz="1400" dirty="0" smtClean="0"/>
                        <a:t>(Trigger Event)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Clr>
                          <a:srgbClr val="0070C0"/>
                        </a:buClr>
                        <a:buFont typeface="Wingdings" panose="05000000000000000000" pitchFamily="2" charset="2"/>
                        <a:buNone/>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Value-Profile</a:t>
                      </a:r>
                      <a:r>
                        <a:rPr lang="en-US" sz="1400" baseline="0" dirty="0" smtClean="0"/>
                        <a:t> Fixed</a:t>
                      </a:r>
                      <a:endParaRPr lang="en-US" sz="1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Required</a:t>
                      </a:r>
                    </a:p>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Value = 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V04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lang="en-US" sz="1400" dirty="0" smtClean="0"/>
                        <a:t>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65</a:t>
            </a:fld>
            <a:endParaRPr lang="en-US">
              <a:solidFill>
                <a:srgbClr val="FFFFFF"/>
              </a:solidFill>
            </a:endParaRPr>
          </a:p>
        </p:txBody>
      </p:sp>
      <p:sp>
        <p:nvSpPr>
          <p:cNvPr id="5" name="Rectangle 4"/>
          <p:cNvSpPr/>
          <p:nvPr/>
        </p:nvSpPr>
        <p:spPr>
          <a:xfrm>
            <a:off x="0" y="5801492"/>
            <a:ext cx="6129867" cy="369332"/>
          </a:xfrm>
          <a:prstGeom prst="rect">
            <a:avLst/>
          </a:prstGeom>
        </p:spPr>
        <p:txBody>
          <a:bodyPr wrap="square">
            <a:spAutoFit/>
          </a:bodyPr>
          <a:lstStyle/>
          <a:p>
            <a:r>
              <a:rPr lang="en-US" dirty="0" smtClean="0"/>
              <a:t>* </a:t>
            </a:r>
            <a:r>
              <a:rPr lang="en-US" sz="1200" dirty="0" smtClean="0">
                <a:solidFill>
                  <a:srgbClr val="0070C0"/>
                </a:solidFill>
              </a:rPr>
              <a:t>Actual description is “Second </a:t>
            </a:r>
            <a:r>
              <a:rPr lang="en-US" sz="1200" dirty="0">
                <a:solidFill>
                  <a:srgbClr val="0070C0"/>
                </a:solidFill>
              </a:rPr>
              <a:t>and Further Given Names or Initials </a:t>
            </a:r>
            <a:r>
              <a:rPr lang="en-US" sz="1200" dirty="0" smtClean="0">
                <a:solidFill>
                  <a:srgbClr val="0070C0"/>
                </a:solidFill>
              </a:rPr>
              <a:t>Thereof”</a:t>
            </a:r>
            <a:endParaRPr lang="en-US" sz="1200" dirty="0">
              <a:solidFill>
                <a:srgbClr val="0070C0"/>
              </a:solidFill>
            </a:endParaRPr>
          </a:p>
        </p:txBody>
      </p:sp>
    </p:spTree>
    <p:extLst>
      <p:ext uri="{BB962C8B-B14F-4D97-AF65-F5344CB8AC3E}">
        <p14:creationId xmlns:p14="http://schemas.microsoft.com/office/powerpoint/2010/main" val="23397489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45404"/>
            <a:ext cx="8229600" cy="519113"/>
          </a:xfrm>
        </p:spPr>
        <p:txBody>
          <a:bodyPr/>
          <a:lstStyle/>
          <a:p>
            <a:r>
              <a:rPr lang="en-US" dirty="0" smtClean="0"/>
              <a:t>Coded Element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487649"/>
              </p:ext>
            </p:extLst>
          </p:nvPr>
        </p:nvGraphicFramePr>
        <p:xfrm>
          <a:off x="228600" y="1676083"/>
          <a:ext cx="8839199" cy="164592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a:t>RXA.5.1</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49281-0560-05</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must be </a:t>
                      </a:r>
                      <a:r>
                        <a:rPr lang="en-US" sz="1400" u="sng" dirty="0" smtClean="0"/>
                        <a:t>present and exactly</a:t>
                      </a:r>
                      <a:r>
                        <a:rPr lang="en-US" sz="1400" dirty="0" smtClean="0"/>
                        <a:t> “</a:t>
                      </a:r>
                      <a:r>
                        <a:rPr lang="en-US" sz="1400" dirty="0" smtClean="0">
                          <a:solidFill>
                            <a:schemeClr val="tx1"/>
                          </a:solidFill>
                        </a:rPr>
                        <a:t>49281-0560-05</a:t>
                      </a:r>
                      <a:r>
                        <a:rPr lang="en-US" sz="1400" dirty="0" smtClean="0"/>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a:t>RXA.5.2</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rPr>
                        <a:t>Pentacel</a:t>
                      </a:r>
                      <a:endParaRPr lang="en-US" sz="1400" dirty="0">
                        <a:solidFill>
                          <a:schemeClr val="tx1"/>
                        </a:solidFill>
                      </a:endParaRP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a:t>
                      </a:r>
                      <a:r>
                        <a:rPr lang="en-US" sz="1400" dirty="0" smtClean="0"/>
                        <a:t>Pentacel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a:t>RXA.5.3</a:t>
                      </a:r>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NDC</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Value-Test Case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u="sng" baseline="0" dirty="0" smtClean="0"/>
                        <a:t> and </a:t>
                      </a:r>
                      <a:r>
                        <a:rPr lang="en-US" sz="1400" u="sng" dirty="0" smtClean="0"/>
                        <a:t>exactly</a:t>
                      </a:r>
                      <a:r>
                        <a:rPr lang="en-US" sz="1400" dirty="0" smtClean="0"/>
                        <a:t> “NDC”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0"/>
          </p:nvPr>
        </p:nvSpPr>
        <p:spPr/>
        <p:txBody>
          <a:bodyPr/>
          <a:lstStyle/>
          <a:p>
            <a:pPr>
              <a:defRPr/>
            </a:pPr>
            <a:fld id="{38B21DEC-B2E7-4DB1-B478-8098B74F8C3E}" type="slidenum">
              <a:rPr lang="en-US" smtClean="0">
                <a:solidFill>
                  <a:srgbClr val="FFFFFF"/>
                </a:solidFill>
              </a:rPr>
              <a:pPr>
                <a:defRPr/>
              </a:pPr>
              <a:t>66</a:t>
            </a:fld>
            <a:endParaRPr lang="en-US">
              <a:solidFill>
                <a:srgbClr val="FFFFFF"/>
              </a:solidFill>
            </a:endParaRPr>
          </a:p>
        </p:txBody>
      </p:sp>
      <p:sp>
        <p:nvSpPr>
          <p:cNvPr id="6" name="TextBox 5"/>
          <p:cNvSpPr txBox="1"/>
          <p:nvPr/>
        </p:nvSpPr>
        <p:spPr>
          <a:xfrm>
            <a:off x="194733" y="570715"/>
            <a:ext cx="8153400" cy="1077218"/>
          </a:xfrm>
          <a:prstGeom prst="rect">
            <a:avLst/>
          </a:prstGeom>
          <a:noFill/>
        </p:spPr>
        <p:txBody>
          <a:bodyPr wrap="square" rtlCol="0">
            <a:spAutoFit/>
          </a:bodyPr>
          <a:lstStyle/>
          <a:p>
            <a:r>
              <a:rPr lang="en-US" sz="1600" dirty="0" smtClean="0"/>
              <a:t>Example Message Segment: </a:t>
            </a:r>
          </a:p>
          <a:p>
            <a:pPr lvl="1"/>
            <a:r>
              <a:rPr lang="en-US" sz="1600" dirty="0"/>
              <a:t>RXA|0|1|20150624||</a:t>
            </a:r>
            <a:r>
              <a:rPr lang="en-US" sz="1600" dirty="0">
                <a:solidFill>
                  <a:srgbClr val="C00000"/>
                </a:solidFill>
              </a:rPr>
              <a:t>49281-0560-05^Pentacel^NDC</a:t>
            </a:r>
            <a:r>
              <a:rPr lang="en-US" sz="1600" dirty="0"/>
              <a:t>|0.5|mL^mL^UCUM||00^New Record^NIP001|7824^Jackson^Lily^Suzanne^^^^^</a:t>
            </a:r>
            <a:r>
              <a:rPr lang="en-US" sz="1600" dirty="0" err="1"/>
              <a:t>wcEHR^L</a:t>
            </a:r>
            <a:r>
              <a:rPr lang="en-US" sz="1600" dirty="0"/>
              <a:t>^^^PRN|^^^</a:t>
            </a:r>
            <a:r>
              <a:rPr lang="en-US" sz="1600" dirty="0" err="1"/>
              <a:t>wcEHR</a:t>
            </a:r>
            <a:r>
              <a:rPr lang="en-US" sz="1600" dirty="0"/>
              <a:t>||||526434|20150722|SKB^GlaxoSmithKline^MVX|||CP|A</a:t>
            </a:r>
          </a:p>
        </p:txBody>
      </p:sp>
      <p:sp>
        <p:nvSpPr>
          <p:cNvPr id="7" name="TextBox 6"/>
          <p:cNvSpPr txBox="1"/>
          <p:nvPr/>
        </p:nvSpPr>
        <p:spPr>
          <a:xfrm>
            <a:off x="177799" y="3403674"/>
            <a:ext cx="8153400" cy="584775"/>
          </a:xfrm>
          <a:prstGeom prst="rect">
            <a:avLst/>
          </a:prstGeom>
          <a:noFill/>
        </p:spPr>
        <p:txBody>
          <a:bodyPr wrap="square" rtlCol="0">
            <a:spAutoFit/>
          </a:bodyPr>
          <a:lstStyle/>
          <a:p>
            <a:r>
              <a:rPr lang="en-US" sz="1600" dirty="0" smtClean="0"/>
              <a:t>Example Message Segment: </a:t>
            </a:r>
          </a:p>
          <a:p>
            <a:pPr lvl="1"/>
            <a:r>
              <a:rPr lang="en-US" sz="1600" dirty="0"/>
              <a:t>RXR|</a:t>
            </a:r>
            <a:r>
              <a:rPr lang="en-US" sz="1600" dirty="0">
                <a:solidFill>
                  <a:srgbClr val="C00000"/>
                </a:solidFill>
              </a:rPr>
              <a:t>C28161^Intramuscular^NCIT</a:t>
            </a:r>
            <a:r>
              <a:rPr lang="en-US" sz="1600" dirty="0"/>
              <a:t>|RT^Right Thigh^HL70163</a:t>
            </a:r>
          </a:p>
        </p:txBody>
      </p:sp>
      <p:graphicFrame>
        <p:nvGraphicFramePr>
          <p:cNvPr id="8" name="Content Placeholder 3"/>
          <p:cNvGraphicFramePr>
            <a:graphicFrameLocks/>
          </p:cNvGraphicFramePr>
          <p:nvPr>
            <p:extLst>
              <p:ext uri="{D42A27DB-BD31-4B8C-83A1-F6EECF244321}">
                <p14:modId xmlns:p14="http://schemas.microsoft.com/office/powerpoint/2010/main" val="1051877142"/>
              </p:ext>
            </p:extLst>
          </p:nvPr>
        </p:nvGraphicFramePr>
        <p:xfrm>
          <a:off x="177799" y="4017162"/>
          <a:ext cx="8839199" cy="2072640"/>
        </p:xfrm>
        <a:graphic>
          <a:graphicData uri="http://schemas.openxmlformats.org/drawingml/2006/table">
            <a:tbl>
              <a:tblPr firstRow="1" bandRow="1">
                <a:tableStyleId>{9DCAF9ED-07DC-4A11-8D7F-57B35C25682E}</a:tableStyleId>
              </a:tblPr>
              <a:tblGrid>
                <a:gridCol w="990600"/>
                <a:gridCol w="1371600"/>
                <a:gridCol w="2438400"/>
                <a:gridCol w="4038599"/>
              </a:tblGrid>
              <a:tr h="304800">
                <a:tc>
                  <a:txBody>
                    <a:bodyPr/>
                    <a:lstStyle/>
                    <a:p>
                      <a:pPr algn="l"/>
                      <a:r>
                        <a:rPr lang="en-US" sz="1400" dirty="0" smtClean="0"/>
                        <a:t>Element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 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Test</a:t>
                      </a:r>
                      <a:r>
                        <a:rPr lang="en-US" sz="1400" baseline="0" dirty="0" smtClean="0"/>
                        <a:t> Category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sz="1400" dirty="0" smtClean="0"/>
                        <a:t>Conformity Assessment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304800">
                <a:tc>
                  <a:txBody>
                    <a:bodyPr/>
                    <a:lstStyle/>
                    <a:p>
                      <a:r>
                        <a:rPr lang="en-US" sz="1400" dirty="0" smtClean="0"/>
                        <a:t>RXR-1.1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C28161</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Presence-Content Indifferent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Content is expected to be </a:t>
                      </a:r>
                      <a:r>
                        <a:rPr lang="en-US" sz="1400" u="sng" dirty="0" smtClean="0"/>
                        <a:t>present</a:t>
                      </a:r>
                      <a:r>
                        <a:rPr lang="en-US" sz="1400" dirty="0" smtClean="0"/>
                        <a:t> in the message, but not a specific value</a:t>
                      </a:r>
                      <a:endParaRPr lang="en-US" sz="1400" b="0" dirty="0" smtClean="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RXR-1.2</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Intramuscular</a:t>
                      </a:r>
                      <a:endParaRPr lang="en-US" sz="1400" i="1"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Presence-Test</a:t>
                      </a:r>
                      <a:r>
                        <a:rPr lang="en-US" sz="1400" b="0" i="0" kern="1200" baseline="0" dirty="0" smtClean="0">
                          <a:solidFill>
                            <a:schemeClr val="dk1"/>
                          </a:solidFill>
                          <a:effectLst/>
                          <a:latin typeface="+mn-lt"/>
                          <a:ea typeface="+mn-ea"/>
                          <a:cs typeface="+mn-cs"/>
                        </a:rPr>
                        <a:t> Case Proper</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Content must be </a:t>
                      </a:r>
                      <a:r>
                        <a:rPr lang="en-US" sz="1400" u="sng" dirty="0" smtClean="0"/>
                        <a:t>present</a:t>
                      </a:r>
                      <a:r>
                        <a:rPr lang="en-US" sz="1400" dirty="0" smtClean="0"/>
                        <a:t> and indicate a value equivalent</a:t>
                      </a:r>
                      <a:r>
                        <a:rPr lang="en-US" sz="1400" baseline="0" dirty="0" smtClean="0"/>
                        <a:t> to the code in RXR-1.1</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800">
                <a:tc>
                  <a:txBody>
                    <a:bodyPr/>
                    <a:lstStyle/>
                    <a:p>
                      <a:r>
                        <a:rPr lang="en-US" sz="1400" dirty="0" smtClean="0"/>
                        <a:t>RXR-1.3</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t>NCIT</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kern="1200" dirty="0" smtClean="0">
                          <a:solidFill>
                            <a:schemeClr val="dk1"/>
                          </a:solidFill>
                          <a:effectLst/>
                          <a:latin typeface="+mn-lt"/>
                          <a:ea typeface="+mn-ea"/>
                          <a:cs typeface="+mn-cs"/>
                        </a:rPr>
                        <a:t>Value-Profile Fixed</a:t>
                      </a:r>
                      <a:endParaRPr lang="en-US" sz="1400" dirty="0"/>
                    </a:p>
                  </a:txBody>
                  <a:tcPr marL="79644" marR="79644" marT="39822" marB="398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dirty="0" smtClean="0">
                          <a:solidFill>
                            <a:schemeClr val="dk1"/>
                          </a:solidFill>
                          <a:effectLst/>
                          <a:latin typeface="+mn-lt"/>
                          <a:ea typeface="+mn-ea"/>
                          <a:cs typeface="+mn-cs"/>
                        </a:rPr>
                        <a:t>Content is defined as a constant in the profile. The constant is specified in the test data;</a:t>
                      </a:r>
                      <a:r>
                        <a:rPr lang="en-US" sz="1400" u="none" kern="1200" baseline="0" dirty="0" smtClean="0">
                          <a:solidFill>
                            <a:schemeClr val="dk1"/>
                          </a:solidFill>
                          <a:effectLst/>
                          <a:latin typeface="+mn-lt"/>
                          <a:ea typeface="+mn-ea"/>
                          <a:cs typeface="+mn-cs"/>
                        </a:rPr>
                        <a:t> </a:t>
                      </a:r>
                      <a:r>
                        <a:rPr lang="en-US" sz="1400" u="none" dirty="0" smtClean="0"/>
                        <a:t>value must be </a:t>
                      </a:r>
                      <a:r>
                        <a:rPr lang="en-US" sz="1400" u="sng" dirty="0" smtClean="0"/>
                        <a:t>present</a:t>
                      </a:r>
                      <a:r>
                        <a:rPr lang="en-US" sz="1400" u="sng" baseline="0" dirty="0" smtClean="0"/>
                        <a:t> and </a:t>
                      </a:r>
                      <a:r>
                        <a:rPr lang="en-US" sz="1400" u="sng" dirty="0" smtClean="0"/>
                        <a:t>exactly “NCIT”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9202767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Differences in the NIST HL7 v2.x Tool Set</a:t>
            </a:r>
          </a:p>
          <a:p>
            <a:pPr fontAlgn="base">
              <a:lnSpc>
                <a:spcPct val="80000"/>
              </a:lnSpc>
              <a:spcBef>
                <a:spcPct val="0"/>
              </a:spcBef>
              <a:spcAft>
                <a:spcPct val="0"/>
              </a:spcAft>
              <a:defRPr/>
            </a:pPr>
            <a:r>
              <a:rPr lang="en-US" sz="2800" i="1" dirty="0" smtClean="0">
                <a:solidFill>
                  <a:srgbClr val="012445"/>
                </a:solidFill>
              </a:rPr>
              <a:t>Immunization, Syndromic, and ELR</a:t>
            </a:r>
            <a:endParaRPr lang="en-US" sz="2800" i="1" dirty="0" smtClean="0">
              <a:solidFill>
                <a:srgbClr val="C00000"/>
              </a:solidFill>
            </a:endParaRP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1962693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Differences in HL7 v2.x Tool Set</a:t>
            </a:r>
          </a:p>
        </p:txBody>
      </p:sp>
      <p:sp>
        <p:nvSpPr>
          <p:cNvPr id="10256" name="TextBox 23"/>
          <p:cNvSpPr txBox="1">
            <a:spLocks noChangeArrowheads="1"/>
          </p:cNvSpPr>
          <p:nvPr/>
        </p:nvSpPr>
        <p:spPr bwMode="auto">
          <a:xfrm>
            <a:off x="309520" y="762000"/>
            <a:ext cx="8153400" cy="532453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solidFill>
                  <a:srgbClr val="000000"/>
                </a:solidFill>
              </a:rPr>
              <a:t>Immunization and Syndromic Surveillance Tools use the NIST 2015 Testing Framework while ELR uses the NIST 2012 Testing Framework</a:t>
            </a:r>
          </a:p>
          <a:p>
            <a:pPr marL="800100" lvl="1" indent="-342900">
              <a:buFont typeface="Arial" panose="020B0604020202020204" pitchFamily="34" charset="0"/>
              <a:buChar char="•"/>
            </a:pPr>
            <a:r>
              <a:rPr lang="en-US" sz="2000" dirty="0" smtClean="0">
                <a:solidFill>
                  <a:srgbClr val="000000"/>
                </a:solidFill>
              </a:rPr>
              <a:t>Both frameworks are similar in approach, but there are some notable differences</a:t>
            </a:r>
          </a:p>
          <a:p>
            <a:pPr marL="342900" indent="-342900">
              <a:buFont typeface="Arial" panose="020B0604020202020204" pitchFamily="34" charset="0"/>
              <a:buChar char="•"/>
            </a:pPr>
            <a:r>
              <a:rPr lang="en-US" sz="2000" dirty="0" smtClean="0">
                <a:solidFill>
                  <a:srgbClr val="C00000"/>
                </a:solidFill>
              </a:rPr>
              <a:t>ELR Tool is the SAME</a:t>
            </a:r>
          </a:p>
          <a:p>
            <a:pPr marL="800100" lvl="1" indent="-342900">
              <a:buFont typeface="Arial" panose="020B0604020202020204" pitchFamily="34" charset="0"/>
              <a:buChar char="•"/>
            </a:pPr>
            <a:r>
              <a:rPr lang="en-US" sz="2000" dirty="0" smtClean="0">
                <a:solidFill>
                  <a:srgbClr val="000000"/>
                </a:solidFill>
              </a:rPr>
              <a:t>For ELR, the criterion and referenced standard are the same  for the ONC 2014 Edition rule and the 2015 Edition rule</a:t>
            </a:r>
          </a:p>
          <a:p>
            <a:pPr marL="800100" lvl="1" indent="-342900">
              <a:buFont typeface="Arial" panose="020B0604020202020204" pitchFamily="34" charset="0"/>
              <a:buChar char="•"/>
            </a:pPr>
            <a:r>
              <a:rPr lang="en-US" sz="2000" dirty="0" smtClean="0">
                <a:solidFill>
                  <a:srgbClr val="000000"/>
                </a:solidFill>
              </a:rPr>
              <a:t>Therefore, we chose not to update the ELR tool or the test cases. The </a:t>
            </a:r>
            <a:r>
              <a:rPr lang="en-US" sz="2000" dirty="0" smtClean="0"/>
              <a:t>SAME</a:t>
            </a:r>
            <a:r>
              <a:rPr lang="en-US" sz="2000" dirty="0" smtClean="0">
                <a:solidFill>
                  <a:srgbClr val="000000"/>
                </a:solidFill>
              </a:rPr>
              <a:t> tool that was used for the ONC 2014 Edition Certification is used for ONC 2015 Edition Certification</a:t>
            </a:r>
          </a:p>
          <a:p>
            <a:pPr marL="800100" lvl="1" indent="-342900">
              <a:buFont typeface="Arial" panose="020B0604020202020204" pitchFamily="34" charset="0"/>
              <a:buChar char="•"/>
            </a:pPr>
            <a:r>
              <a:rPr lang="en-US" sz="2000" dirty="0" smtClean="0">
                <a:solidFill>
                  <a:srgbClr val="000000"/>
                </a:solidFill>
              </a:rPr>
              <a:t>Minor updates to the ELR tool were made to reflect this (these were mostly for rebranding the tool to indicate support for 2015)</a:t>
            </a:r>
          </a:p>
          <a:p>
            <a:pPr marL="800100" lvl="1" indent="-342900">
              <a:buFont typeface="Arial" panose="020B0604020202020204" pitchFamily="34" charset="0"/>
              <a:buChar char="•"/>
            </a:pPr>
            <a:r>
              <a:rPr lang="en-US" sz="2000" dirty="0" smtClean="0">
                <a:solidFill>
                  <a:srgbClr val="000000"/>
                </a:solidFill>
              </a:rPr>
              <a:t>One technical correction was made due to HL7 errata</a:t>
            </a:r>
          </a:p>
          <a:p>
            <a:pPr marL="800100" lvl="1" indent="-342900">
              <a:buFont typeface="Arial" panose="020B0604020202020204" pitchFamily="34" charset="0"/>
              <a:buChar char="•"/>
            </a:pPr>
            <a:r>
              <a:rPr lang="en-US" sz="2000" dirty="0" smtClean="0">
                <a:solidFill>
                  <a:srgbClr val="000000"/>
                </a:solidFill>
              </a:rPr>
              <a:t>ELR Tool maintains the current release policy (Currently 1.9.2)</a:t>
            </a:r>
          </a:p>
          <a:p>
            <a:pPr marL="800100" lvl="1" indent="-342900">
              <a:buFont typeface="Arial" panose="020B0604020202020204" pitchFamily="34" charset="0"/>
              <a:buChar char="•"/>
            </a:pPr>
            <a:r>
              <a:rPr lang="en-US" sz="2000" dirty="0" smtClean="0">
                <a:solidFill>
                  <a:srgbClr val="000000"/>
                </a:solidFill>
              </a:rPr>
              <a:t>Data Categorizations are the same for ELR (but change in newer versions of Immunization and Syndromic)</a:t>
            </a: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68</a:t>
            </a:fld>
            <a:endParaRPr lang="en-US" dirty="0">
              <a:solidFill>
                <a:srgbClr val="FFFFFF"/>
              </a:solidFill>
            </a:endParaRPr>
          </a:p>
        </p:txBody>
      </p:sp>
    </p:spTree>
    <p:extLst>
      <p:ext uri="{BB962C8B-B14F-4D97-AF65-F5344CB8AC3E}">
        <p14:creationId xmlns:p14="http://schemas.microsoft.com/office/powerpoint/2010/main" val="29621051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304800" y="120651"/>
            <a:ext cx="8153400" cy="523220"/>
          </a:xfrm>
        </p:spPr>
        <p:txBody>
          <a:bodyPr/>
          <a:lstStyle/>
          <a:p>
            <a:r>
              <a:rPr lang="en-US" dirty="0" smtClean="0"/>
              <a:t>ELR vs. Immunization/SS Test Cases</a:t>
            </a:r>
          </a:p>
        </p:txBody>
      </p:sp>
      <p:sp>
        <p:nvSpPr>
          <p:cNvPr id="10256" name="TextBox 23"/>
          <p:cNvSpPr txBox="1">
            <a:spLocks noChangeArrowheads="1"/>
          </p:cNvSpPr>
          <p:nvPr/>
        </p:nvSpPr>
        <p:spPr bwMode="auto">
          <a:xfrm>
            <a:off x="309520" y="762000"/>
            <a:ext cx="8153400" cy="163121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solidFill>
                  <a:srgbClr val="000000"/>
                </a:solidFill>
              </a:rPr>
              <a:t>Immunization and Syndromic Surveillance contain 1 data set for each test case</a:t>
            </a:r>
          </a:p>
          <a:p>
            <a:pPr marL="342900" indent="-342900">
              <a:buFont typeface="Arial" panose="020B0604020202020204" pitchFamily="34" charset="0"/>
              <a:buChar char="•"/>
            </a:pPr>
            <a:r>
              <a:rPr lang="en-US" sz="2000" dirty="0">
                <a:solidFill>
                  <a:srgbClr val="000000"/>
                </a:solidFill>
              </a:rPr>
              <a:t>ELR </a:t>
            </a:r>
            <a:r>
              <a:rPr lang="en-US" sz="2000" dirty="0" smtClean="0">
                <a:solidFill>
                  <a:srgbClr val="000000"/>
                </a:solidFill>
              </a:rPr>
              <a:t>contains 3 </a:t>
            </a:r>
            <a:r>
              <a:rPr lang="en-US" sz="2000" dirty="0">
                <a:solidFill>
                  <a:srgbClr val="000000"/>
                </a:solidFill>
              </a:rPr>
              <a:t>data set for each test </a:t>
            </a:r>
            <a:r>
              <a:rPr lang="en-US" sz="2000" dirty="0" smtClean="0">
                <a:solidFill>
                  <a:srgbClr val="000000"/>
                </a:solidFill>
              </a:rPr>
              <a:t>case (of which 1 needs to be tested)</a:t>
            </a:r>
            <a:endParaRPr lang="en-US" sz="2000" dirty="0">
              <a:solidFill>
                <a:srgbClr val="000000"/>
              </a:solidFill>
            </a:endParaRPr>
          </a:p>
          <a:p>
            <a:pPr marL="342900" indent="-342900">
              <a:buFont typeface="Arial" panose="020B0604020202020204" pitchFamily="34" charset="0"/>
              <a:buChar char="•"/>
            </a:pPr>
            <a:endParaRPr lang="en-US" sz="2000" dirty="0" smtClean="0">
              <a:solidFill>
                <a:srgbClr val="000000"/>
              </a:solidFill>
            </a:endParaRPr>
          </a:p>
        </p:txBody>
      </p:sp>
      <p:sp>
        <p:nvSpPr>
          <p:cNvPr id="2" name="Slide Number Placeholder 1"/>
          <p:cNvSpPr>
            <a:spLocks noGrp="1"/>
          </p:cNvSpPr>
          <p:nvPr>
            <p:ph type="sldNum" sz="quarter" idx="12"/>
          </p:nvPr>
        </p:nvSpPr>
        <p:spPr/>
        <p:txBody>
          <a:bodyPr/>
          <a:lstStyle/>
          <a:p>
            <a:pPr>
              <a:defRPr/>
            </a:pPr>
            <a:fld id="{F73034F6-D698-486E-9B63-D59A1C5B8B39}" type="slidenum">
              <a:rPr lang="en-US" smtClean="0">
                <a:solidFill>
                  <a:srgbClr val="FFFFFF"/>
                </a:solidFill>
              </a:rPr>
              <a:pPr>
                <a:defRPr/>
              </a:pPr>
              <a:t>69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4598098" y="1828800"/>
            <a:ext cx="2910080" cy="4348162"/>
          </a:xfrm>
          <a:prstGeom prst="rect">
            <a:avLst/>
          </a:prstGeom>
        </p:spPr>
      </p:pic>
      <p:pic>
        <p:nvPicPr>
          <p:cNvPr id="4" name="Picture 3"/>
          <p:cNvPicPr>
            <a:picLocks noChangeAspect="1"/>
          </p:cNvPicPr>
          <p:nvPr/>
        </p:nvPicPr>
        <p:blipFill>
          <a:blip r:embed="rId3"/>
          <a:stretch>
            <a:fillRect/>
          </a:stretch>
        </p:blipFill>
        <p:spPr>
          <a:xfrm>
            <a:off x="1600200" y="1828800"/>
            <a:ext cx="2830591" cy="3999566"/>
          </a:xfrm>
          <a:prstGeom prst="rect">
            <a:avLst/>
          </a:prstGeom>
        </p:spPr>
      </p:pic>
    </p:spTree>
    <p:extLst>
      <p:ext uri="{BB962C8B-B14F-4D97-AF65-F5344CB8AC3E}">
        <p14:creationId xmlns:p14="http://schemas.microsoft.com/office/powerpoint/2010/main" val="2500673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Status</a:t>
            </a:r>
            <a:endParaRPr lang="en-US" dirty="0"/>
          </a:p>
        </p:txBody>
      </p:sp>
      <p:sp>
        <p:nvSpPr>
          <p:cNvPr id="3" name="Content Placeholder 2"/>
          <p:cNvSpPr>
            <a:spLocks noGrp="1"/>
          </p:cNvSpPr>
          <p:nvPr>
            <p:ph idx="1"/>
          </p:nvPr>
        </p:nvSpPr>
        <p:spPr>
          <a:xfrm>
            <a:off x="381000" y="762000"/>
            <a:ext cx="8524875" cy="5264150"/>
          </a:xfrm>
        </p:spPr>
        <p:txBody>
          <a:bodyPr>
            <a:normAutofit/>
          </a:bodyPr>
          <a:lstStyle/>
          <a:p>
            <a:pPr>
              <a:buClr>
                <a:srgbClr val="0070C0"/>
              </a:buClr>
              <a:buFont typeface="Wingdings" panose="05000000000000000000" pitchFamily="2" charset="2"/>
              <a:buChar char="Ø"/>
            </a:pPr>
            <a:r>
              <a:rPr lang="en-US" dirty="0" smtClean="0"/>
              <a:t>Beta tools currently deployed</a:t>
            </a:r>
          </a:p>
          <a:p>
            <a:pPr>
              <a:buClr>
                <a:srgbClr val="0070C0"/>
              </a:buClr>
              <a:buFont typeface="Wingdings" panose="05000000000000000000" pitchFamily="2" charset="2"/>
              <a:buChar char="Ø"/>
            </a:pPr>
            <a:r>
              <a:rPr lang="en-US" dirty="0" smtClean="0"/>
              <a:t>Production Tools scheduled to be deployed Friday January 22</a:t>
            </a:r>
            <a:r>
              <a:rPr lang="en-US" baseline="30000" dirty="0" smtClean="0"/>
              <a:t>nd</a:t>
            </a:r>
            <a:r>
              <a:rPr lang="en-US" dirty="0" smtClean="0"/>
              <a:t> 2016.</a:t>
            </a:r>
          </a:p>
          <a:p>
            <a:pPr>
              <a:buClr>
                <a:srgbClr val="0070C0"/>
              </a:buClr>
              <a:buFont typeface="Wingdings" panose="05000000000000000000" pitchFamily="2" charset="2"/>
              <a:buChar char="Ø"/>
            </a:pPr>
            <a:r>
              <a:rPr lang="en-US" dirty="0" smtClean="0"/>
              <a:t>Immunization (2015 edition) Release 1.0</a:t>
            </a:r>
          </a:p>
          <a:p>
            <a:pPr>
              <a:buClr>
                <a:srgbClr val="0070C0"/>
              </a:buClr>
              <a:buFont typeface="Wingdings" panose="05000000000000000000" pitchFamily="2" charset="2"/>
              <a:buChar char="Ø"/>
            </a:pPr>
            <a:r>
              <a:rPr lang="en-US" dirty="0" smtClean="0"/>
              <a:t>Syndromic (2015 edition) Release 1.0</a:t>
            </a:r>
          </a:p>
          <a:p>
            <a:pPr>
              <a:buClr>
                <a:srgbClr val="0070C0"/>
              </a:buClr>
              <a:buFont typeface="Wingdings" panose="05000000000000000000" pitchFamily="2" charset="2"/>
              <a:buChar char="Ø"/>
            </a:pPr>
            <a:r>
              <a:rPr lang="en-US" dirty="0" smtClean="0"/>
              <a:t>ELR (2014 and 2015 edition) Release 1.9.2</a:t>
            </a:r>
          </a:p>
          <a:p>
            <a:pPr marL="0" indent="0">
              <a:buClr>
                <a:srgbClr val="0070C0"/>
              </a:buClr>
              <a:buNone/>
            </a:pPr>
            <a:endParaRPr lang="en-US" dirty="0" smtClean="0"/>
          </a:p>
        </p:txBody>
      </p:sp>
    </p:spTree>
    <p:extLst>
      <p:ext uri="{BB962C8B-B14F-4D97-AF65-F5344CB8AC3E}">
        <p14:creationId xmlns:p14="http://schemas.microsoft.com/office/powerpoint/2010/main" val="29920333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76225" y="120650"/>
            <a:ext cx="8229600" cy="523220"/>
          </a:xfrm>
        </p:spPr>
        <p:txBody>
          <a:bodyPr/>
          <a:lstStyle/>
          <a:p>
            <a:pPr eaLnBrk="1" hangingPunct="1"/>
            <a:r>
              <a:rPr lang="en-US" dirty="0" smtClean="0"/>
              <a:t>2014 (ELR) Test Data Categorization and Validation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70202"/>
            <a:ext cx="7955819" cy="392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0"/>
          </p:nvPr>
        </p:nvSpPr>
        <p:spPr/>
        <p:txBody>
          <a:bodyPr/>
          <a:lstStyle/>
          <a:p>
            <a:pPr>
              <a:defRPr/>
            </a:pPr>
            <a:fld id="{38B21DEC-B2E7-4DB1-B478-8098B74F8C3E}" type="slidenum">
              <a:rPr lang="en-US" smtClean="0"/>
              <a:pPr>
                <a:defRPr/>
              </a:pPr>
              <a:t>70</a:t>
            </a:fld>
            <a:endParaRPr lang="en-US"/>
          </a:p>
        </p:txBody>
      </p:sp>
      <p:sp>
        <p:nvSpPr>
          <p:cNvPr id="6" name="Content Placeholder 2"/>
          <p:cNvSpPr>
            <a:spLocks noGrp="1"/>
          </p:cNvSpPr>
          <p:nvPr>
            <p:ph idx="1"/>
          </p:nvPr>
        </p:nvSpPr>
        <p:spPr>
          <a:xfrm>
            <a:off x="457200" y="762000"/>
            <a:ext cx="8229600" cy="1447800"/>
          </a:xfrm>
        </p:spPr>
        <p:txBody>
          <a:bodyPr>
            <a:normAutofit/>
          </a:bodyPr>
          <a:lstStyle/>
          <a:p>
            <a:pPr eaLnBrk="1" hangingPunct="1">
              <a:defRPr/>
            </a:pPr>
            <a:r>
              <a:rPr lang="en-US" sz="1800" dirty="0"/>
              <a:t>The </a:t>
            </a:r>
            <a:r>
              <a:rPr lang="en-US" sz="1800" dirty="0" smtClean="0"/>
              <a:t>Message </a:t>
            </a:r>
            <a:r>
              <a:rPr lang="en-US" sz="1800" dirty="0"/>
              <a:t>C</a:t>
            </a:r>
            <a:r>
              <a:rPr lang="en-US" sz="1800" dirty="0" smtClean="0"/>
              <a:t>ontent </a:t>
            </a:r>
            <a:r>
              <a:rPr lang="en-US" sz="1800" dirty="0"/>
              <a:t>D</a:t>
            </a:r>
            <a:r>
              <a:rPr lang="en-US" sz="1800" dirty="0" smtClean="0"/>
              <a:t>ata </a:t>
            </a:r>
            <a:r>
              <a:rPr lang="en-US" sz="1800" dirty="0"/>
              <a:t>S</a:t>
            </a:r>
            <a:r>
              <a:rPr lang="en-US" sz="1800" dirty="0" smtClean="0"/>
              <a:t>heet shows the categorization of the test data that are provided for each Location</a:t>
            </a:r>
          </a:p>
          <a:p>
            <a:pPr eaLnBrk="1" hangingPunct="1">
              <a:defRPr/>
            </a:pPr>
            <a:r>
              <a:rPr lang="en-US" sz="1800" dirty="0" smtClean="0"/>
              <a:t>The category assigned to the data is </a:t>
            </a:r>
            <a:r>
              <a:rPr lang="en-US" sz="1800" dirty="0"/>
              <a:t>directly related to how the </a:t>
            </a:r>
            <a:r>
              <a:rPr lang="en-US" sz="1800" dirty="0" smtClean="0"/>
              <a:t>associated message </a:t>
            </a:r>
            <a:r>
              <a:rPr lang="en-US" sz="1800" dirty="0"/>
              <a:t>content is </a:t>
            </a:r>
            <a:r>
              <a:rPr lang="en-US" sz="1800" dirty="0" smtClean="0"/>
              <a:t>validated by the Test Tool, as shown in the table below</a:t>
            </a:r>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spTree>
    <p:extLst>
      <p:ext uri="{BB962C8B-B14F-4D97-AF65-F5344CB8AC3E}">
        <p14:creationId xmlns:p14="http://schemas.microsoft.com/office/powerpoint/2010/main" val="27784629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smtClean="0"/>
              <a:t>2014 (ELR) Test Data Validation</a:t>
            </a:r>
          </a:p>
        </p:txBody>
      </p:sp>
      <p:sp>
        <p:nvSpPr>
          <p:cNvPr id="3" name="Content Placeholder 2"/>
          <p:cNvSpPr>
            <a:spLocks noGrp="1"/>
          </p:cNvSpPr>
          <p:nvPr>
            <p:ph idx="1"/>
          </p:nvPr>
        </p:nvSpPr>
        <p:spPr>
          <a:xfrm>
            <a:off x="457200" y="914400"/>
            <a:ext cx="8229600" cy="5257800"/>
          </a:xfrm>
        </p:spPr>
        <p:txBody>
          <a:bodyPr>
            <a:normAutofit/>
          </a:bodyPr>
          <a:lstStyle/>
          <a:p>
            <a:pPr eaLnBrk="1" hangingPunct="1">
              <a:defRPr/>
            </a:pPr>
            <a:r>
              <a:rPr lang="en-US" sz="2000" dirty="0"/>
              <a:t>The Test Tool validates a message for the </a:t>
            </a:r>
            <a:r>
              <a:rPr lang="en-US" sz="2000" i="1" dirty="0"/>
              <a:t>presence and exact</a:t>
            </a:r>
            <a:r>
              <a:rPr lang="en-US" sz="2000" dirty="0"/>
              <a:t> </a:t>
            </a:r>
            <a:r>
              <a:rPr lang="en-US" sz="2000" i="1" dirty="0"/>
              <a:t>content</a:t>
            </a:r>
            <a:r>
              <a:rPr lang="en-US" sz="2000" dirty="0"/>
              <a:t> of the data for Locations assigned to the </a:t>
            </a:r>
            <a:r>
              <a:rPr lang="en-US" sz="2000" b="1" dirty="0"/>
              <a:t>IG Fixed </a:t>
            </a:r>
            <a:r>
              <a:rPr lang="en-US" sz="2000" dirty="0"/>
              <a:t>category and selective Locations assigned to the </a:t>
            </a:r>
            <a:r>
              <a:rPr lang="en-US" sz="2000" b="1" dirty="0"/>
              <a:t>Test Case Fixed </a:t>
            </a:r>
            <a:r>
              <a:rPr lang="en-US" sz="2000" dirty="0"/>
              <a:t>category </a:t>
            </a:r>
          </a:p>
          <a:p>
            <a:pPr eaLnBrk="1" hangingPunct="1">
              <a:defRPr/>
            </a:pPr>
            <a:r>
              <a:rPr lang="en-US" sz="2000" dirty="0" smtClean="0"/>
              <a:t>The Test Tool validates a message for the </a:t>
            </a:r>
            <a:r>
              <a:rPr lang="en-US" sz="2000" i="1" dirty="0" smtClean="0"/>
              <a:t>presence</a:t>
            </a:r>
            <a:r>
              <a:rPr lang="en-US" sz="2000" dirty="0" smtClean="0"/>
              <a:t> of data for Locations assigned to any of the other categories</a:t>
            </a:r>
          </a:p>
          <a:p>
            <a:pPr lvl="1" eaLnBrk="1" hangingPunct="1">
              <a:defRPr/>
            </a:pPr>
            <a:r>
              <a:rPr lang="en-US" sz="1800" dirty="0"/>
              <a:t>These data are necessary for the transaction, but the exact content is either not relevant for the Test Case or may be system-dependent</a:t>
            </a:r>
          </a:p>
          <a:p>
            <a:pPr lvl="1" eaLnBrk="1" hangingPunct="1">
              <a:defRPr/>
            </a:pPr>
            <a:r>
              <a:rPr lang="en-US" sz="1800" dirty="0" smtClean="0"/>
              <a:t>Example: Lab Test Name from the Vendor’s EHR test database</a:t>
            </a:r>
          </a:p>
          <a:p>
            <a:pPr lvl="1" eaLnBrk="1" hangingPunct="1">
              <a:defRPr/>
            </a:pPr>
            <a:endParaRPr lang="en-US" sz="1600" dirty="0" smtClean="0"/>
          </a:p>
          <a:p>
            <a:pPr lvl="1" eaLnBrk="1" hangingPunct="1">
              <a:defRPr/>
            </a:pPr>
            <a:endParaRPr lang="en-US" sz="1600" dirty="0"/>
          </a:p>
          <a:p>
            <a:pPr lvl="1" eaLnBrk="1" hangingPunct="1">
              <a:defRPr/>
            </a:pPr>
            <a:endParaRPr lang="en-US" sz="1600" dirty="0"/>
          </a:p>
          <a:p>
            <a:pPr lvl="1" eaLnBrk="1" hangingPunct="1">
              <a:defRPr/>
            </a:pPr>
            <a:endParaRPr lang="en-US" sz="1600" dirty="0" smtClean="0"/>
          </a:p>
          <a:p>
            <a:pPr lvl="1" eaLnBrk="1" hangingPunct="1">
              <a:defRPr/>
            </a:pPr>
            <a:endParaRPr lang="en-US" sz="1600" dirty="0" smtClean="0"/>
          </a:p>
          <a:p>
            <a:pPr eaLnBrk="1" hangingPunct="1">
              <a:defRPr/>
            </a:pPr>
            <a:r>
              <a:rPr lang="en-US" sz="2000" dirty="0"/>
              <a:t>The testing laboratory may also </a:t>
            </a:r>
            <a:r>
              <a:rPr lang="en-US" sz="2000" dirty="0" smtClean="0"/>
              <a:t>inspect </a:t>
            </a:r>
            <a:r>
              <a:rPr lang="en-US" sz="2000" dirty="0"/>
              <a:t>the </a:t>
            </a:r>
            <a:r>
              <a:rPr lang="en-US" sz="2000" dirty="0" smtClean="0"/>
              <a:t>message during validation; the Inspection Test Guides in the Test Procedure document provide guidance</a:t>
            </a:r>
            <a:endParaRPr lang="en-US" sz="2000" dirty="0"/>
          </a:p>
          <a:p>
            <a:pPr lvl="1" eaLnBrk="1" hangingPunct="1">
              <a:defRPr/>
            </a:pPr>
            <a:endParaRPr lang="en-US" sz="1800"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a:p>
            <a:pPr eaLnBrk="1" hangingPunct="1">
              <a:buFontTx/>
              <a:buNone/>
              <a:defRPr/>
            </a:pPr>
            <a:endParaRPr lang="en-US" dirty="0" smtClean="0"/>
          </a:p>
        </p:txBody>
      </p:sp>
      <p:sp>
        <p:nvSpPr>
          <p:cNvPr id="4" name="Slide Number Placeholder 3"/>
          <p:cNvSpPr>
            <a:spLocks noGrp="1"/>
          </p:cNvSpPr>
          <p:nvPr>
            <p:ph type="sldNum" sz="quarter" idx="10"/>
          </p:nvPr>
        </p:nvSpPr>
        <p:spPr/>
        <p:txBody>
          <a:bodyPr/>
          <a:lstStyle/>
          <a:p>
            <a:pPr>
              <a:defRPr/>
            </a:pPr>
            <a:fld id="{38B21DEC-B2E7-4DB1-B478-8098B74F8C3E}" type="slidenum">
              <a:rPr lang="en-US" smtClean="0"/>
              <a:pPr>
                <a:defRPr/>
              </a:pPr>
              <a:t>71</a:t>
            </a:fld>
            <a:endParaRPr lang="en-US"/>
          </a:p>
        </p:txBody>
      </p:sp>
      <p:graphicFrame>
        <p:nvGraphicFramePr>
          <p:cNvPr id="7" name="Table 6"/>
          <p:cNvGraphicFramePr>
            <a:graphicFrameLocks noGrp="1"/>
          </p:cNvGraphicFramePr>
          <p:nvPr>
            <p:extLst/>
          </p:nvPr>
        </p:nvGraphicFramePr>
        <p:xfrm>
          <a:off x="876300" y="3581400"/>
          <a:ext cx="7429500" cy="1203960"/>
        </p:xfrm>
        <a:graphic>
          <a:graphicData uri="http://schemas.openxmlformats.org/drawingml/2006/table">
            <a:tbl>
              <a:tblPr>
                <a:tableStyleId>{284E427A-3D55-4303-BF80-6455036E1DE7}</a:tableStyleId>
              </a:tblPr>
              <a:tblGrid>
                <a:gridCol w="830740"/>
                <a:gridCol w="1721960"/>
                <a:gridCol w="1676400"/>
                <a:gridCol w="3200400"/>
              </a:tblGrid>
              <a:tr h="191310">
                <a:tc>
                  <a:txBody>
                    <a:bodyPr/>
                    <a:lstStyle/>
                    <a:p>
                      <a:pPr algn="ctr"/>
                      <a:r>
                        <a:rPr lang="en-US" sz="1100" b="1" dirty="0"/>
                        <a:t>Location</a:t>
                      </a:r>
                    </a:p>
                  </a:txBody>
                  <a:tcPr anchor="ctr"/>
                </a:tc>
                <a:tc>
                  <a:txBody>
                    <a:bodyPr/>
                    <a:lstStyle/>
                    <a:p>
                      <a:pPr algn="ctr"/>
                      <a:r>
                        <a:rPr lang="en-US" sz="1100" b="1" dirty="0" smtClean="0"/>
                        <a:t>Value</a:t>
                      </a:r>
                      <a:endParaRPr lang="en-US" sz="1100" b="1" dirty="0"/>
                    </a:p>
                  </a:txBody>
                  <a:tcPr anchor="ctr"/>
                </a:tc>
                <a:tc>
                  <a:txBody>
                    <a:bodyPr/>
                    <a:lstStyle/>
                    <a:p>
                      <a:pPr algn="ctr"/>
                      <a:r>
                        <a:rPr lang="en-US" sz="1100" b="1" dirty="0" smtClean="0"/>
                        <a:t>Category</a:t>
                      </a:r>
                      <a:endParaRPr lang="en-US" sz="1100" b="1" dirty="0"/>
                    </a:p>
                  </a:txBody>
                  <a:tcPr anchor="ctr"/>
                </a:tc>
                <a:tc>
                  <a:txBody>
                    <a:bodyPr/>
                    <a:lstStyle/>
                    <a:p>
                      <a:pPr algn="ctr"/>
                      <a:r>
                        <a:rPr lang="en-US" sz="1100" b="1" dirty="0" smtClean="0"/>
                        <a:t>Assessment</a:t>
                      </a:r>
                      <a:endParaRPr lang="en-US" sz="1100" b="1" dirty="0"/>
                    </a:p>
                  </a:txBody>
                  <a:tcPr anchor="ctr"/>
                </a:tc>
              </a:tr>
              <a:tr h="191310">
                <a:tc>
                  <a:txBody>
                    <a:bodyPr/>
                    <a:lstStyle/>
                    <a:p>
                      <a:r>
                        <a:rPr lang="en-US" sz="1100" dirty="0"/>
                        <a:t>OBX.3.1</a:t>
                      </a:r>
                    </a:p>
                  </a:txBody>
                  <a:tcPr anchor="ctr"/>
                </a:tc>
                <a:tc>
                  <a:txBody>
                    <a:bodyPr/>
                    <a:lstStyle/>
                    <a:p>
                      <a:r>
                        <a:rPr lang="en-US" sz="1100" dirty="0"/>
                        <a:t>5609-3</a:t>
                      </a:r>
                    </a:p>
                  </a:txBody>
                  <a:tcPr anchor="ctr"/>
                </a:tc>
                <a:tc>
                  <a:txBody>
                    <a:bodyPr/>
                    <a:lstStyle/>
                    <a:p>
                      <a:r>
                        <a:rPr lang="en-US" sz="1100" dirty="0"/>
                        <a:t>Test Case Fixed Data</a:t>
                      </a:r>
                    </a:p>
                  </a:txBody>
                  <a:tcPr anchor="ctr"/>
                </a:tc>
                <a:tc>
                  <a:txBody>
                    <a:bodyPr/>
                    <a:lstStyle/>
                    <a:p>
                      <a:r>
                        <a:rPr lang="en-US" sz="1100" dirty="0" smtClean="0"/>
                        <a:t>Content must be </a:t>
                      </a:r>
                      <a:r>
                        <a:rPr lang="en-US" sz="1100" u="sng" dirty="0" smtClean="0"/>
                        <a:t>present and exactly</a:t>
                      </a:r>
                      <a:r>
                        <a:rPr lang="en-US" sz="1100" u="none" baseline="0" dirty="0" smtClean="0"/>
                        <a:t> </a:t>
                      </a:r>
                      <a:r>
                        <a:rPr lang="en-US" sz="1100" dirty="0" smtClean="0"/>
                        <a:t>“5609-3”</a:t>
                      </a:r>
                      <a:endParaRPr lang="en-US" sz="1100" dirty="0"/>
                    </a:p>
                  </a:txBody>
                  <a:tcPr anchor="ctr"/>
                </a:tc>
              </a:tr>
              <a:tr h="325228">
                <a:tc>
                  <a:txBody>
                    <a:bodyPr/>
                    <a:lstStyle/>
                    <a:p>
                      <a:r>
                        <a:rPr lang="en-US" sz="1100" dirty="0"/>
                        <a:t>OBX.3.2</a:t>
                      </a:r>
                    </a:p>
                  </a:txBody>
                  <a:tcPr anchor="ctr"/>
                </a:tc>
                <a:tc>
                  <a:txBody>
                    <a:bodyPr/>
                    <a:lstStyle/>
                    <a:p>
                      <a:r>
                        <a:rPr lang="en-US" sz="1100" dirty="0"/>
                        <a:t>Cadmium [Mass/volume] in Blood</a:t>
                      </a:r>
                    </a:p>
                  </a:txBody>
                  <a:tcPr anchor="ctr"/>
                </a:tc>
                <a:tc>
                  <a:txBody>
                    <a:bodyPr/>
                    <a:lstStyle/>
                    <a:p>
                      <a:r>
                        <a:rPr lang="en-US" sz="1100" dirty="0"/>
                        <a:t>Changeable Data</a:t>
                      </a:r>
                    </a:p>
                  </a:txBody>
                  <a:tcPr anchor="ctr"/>
                </a:tc>
                <a:tc>
                  <a:txBody>
                    <a:bodyPr/>
                    <a:lstStyle/>
                    <a:p>
                      <a:r>
                        <a:rPr lang="en-US" sz="1100" dirty="0" smtClean="0"/>
                        <a:t>Content must be </a:t>
                      </a:r>
                      <a:r>
                        <a:rPr lang="en-US" sz="1100" u="sng" dirty="0" smtClean="0"/>
                        <a:t>present</a:t>
                      </a:r>
                      <a:r>
                        <a:rPr lang="en-US" sz="1100" dirty="0" smtClean="0"/>
                        <a:t> and indicate Cadmium [Mass/volume] in Blood</a:t>
                      </a:r>
                      <a:endParaRPr lang="en-US" sz="1100" dirty="0"/>
                    </a:p>
                  </a:txBody>
                  <a:tcPr anchor="ctr"/>
                </a:tc>
              </a:tr>
              <a:tr h="191310">
                <a:tc>
                  <a:txBody>
                    <a:bodyPr/>
                    <a:lstStyle/>
                    <a:p>
                      <a:r>
                        <a:rPr lang="en-US" sz="1100"/>
                        <a:t>OBX.3.3</a:t>
                      </a:r>
                    </a:p>
                  </a:txBody>
                  <a:tcPr anchor="ctr"/>
                </a:tc>
                <a:tc>
                  <a:txBody>
                    <a:bodyPr/>
                    <a:lstStyle/>
                    <a:p>
                      <a:r>
                        <a:rPr lang="en-US" sz="1100"/>
                        <a:t>LN</a:t>
                      </a:r>
                    </a:p>
                  </a:txBody>
                  <a:tcPr anchor="ctr"/>
                </a:tc>
                <a:tc>
                  <a:txBody>
                    <a:bodyPr/>
                    <a:lstStyle/>
                    <a:p>
                      <a:r>
                        <a:rPr lang="en-US" sz="1100" dirty="0"/>
                        <a:t>IG Fixed Data</a:t>
                      </a:r>
                    </a:p>
                  </a:txBody>
                  <a:tcPr anchor="ctr"/>
                </a:tc>
                <a:tc>
                  <a:txBody>
                    <a:bodyPr/>
                    <a:lstStyle/>
                    <a:p>
                      <a:r>
                        <a:rPr lang="en-US" sz="1100" dirty="0" smtClean="0"/>
                        <a:t>Content must be </a:t>
                      </a:r>
                      <a:r>
                        <a:rPr lang="en-US" sz="1100" u="sng" dirty="0" smtClean="0"/>
                        <a:t>present and exactly</a:t>
                      </a:r>
                      <a:r>
                        <a:rPr lang="en-US" sz="1100" u="none" dirty="0" smtClean="0"/>
                        <a:t> </a:t>
                      </a:r>
                      <a:r>
                        <a:rPr lang="en-US" sz="1100" dirty="0" smtClean="0"/>
                        <a:t>“LN”</a:t>
                      </a:r>
                      <a:endParaRPr lang="en-US" sz="1100" dirty="0"/>
                    </a:p>
                  </a:txBody>
                  <a:tcPr anchor="ctr"/>
                </a:tc>
              </a:tr>
            </a:tbl>
          </a:graphicData>
        </a:graphic>
      </p:graphicFrame>
    </p:spTree>
    <p:extLst>
      <p:ext uri="{BB962C8B-B14F-4D97-AF65-F5344CB8AC3E}">
        <p14:creationId xmlns:p14="http://schemas.microsoft.com/office/powerpoint/2010/main" val="3655956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Collaboration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029" y="2133600"/>
            <a:ext cx="3810000" cy="2857500"/>
          </a:xfrm>
          <a:prstGeom prst="rect">
            <a:avLst/>
          </a:prstGeom>
        </p:spPr>
      </p:pic>
      <p:pic>
        <p:nvPicPr>
          <p:cNvPr id="5" name="Content Placeholder 1"/>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bwMode="auto">
          <a:xfrm>
            <a:off x="6582896" y="2903330"/>
            <a:ext cx="1922929" cy="9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29" y="2903330"/>
            <a:ext cx="2209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www.nist.gov/itl/math/images/NIST-Logo_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52" b="98592" l="314" r="99843">
                        <a14:foregroundMark x1="2041" y1="32746" x2="2041" y2="4225"/>
                        <a14:foregroundMark x1="1099" y1="53521" x2="942" y2="44014"/>
                        <a14:foregroundMark x1="7221" y1="53521" x2="8006" y2="54577"/>
                        <a14:foregroundMark x1="12088" y1="46831" x2="12088" y2="54577"/>
                        <a14:foregroundMark x1="14757" y1="53873" x2="14443" y2="48239"/>
                        <a14:foregroundMark x1="14600" y1="44014" x2="14600" y2="44014"/>
                        <a14:foregroundMark x1="16954" y1="49296" x2="18053" y2="48239"/>
                        <a14:foregroundMark x1="21664" y1="48592" x2="21507" y2="53521"/>
                        <a14:foregroundMark x1="25903" y1="49648" x2="27159" y2="48239"/>
                        <a14:foregroundMark x1="31083" y1="43662" x2="31240" y2="53521"/>
                        <a14:foregroundMark x1="36264" y1="44718" x2="35950" y2="54577"/>
                        <a14:foregroundMark x1="38148" y1="48944" x2="38148" y2="53873"/>
                        <a14:foregroundMark x1="44270" y1="48592" x2="42857" y2="49296"/>
                        <a14:foregroundMark x1="46625" y1="46479" x2="46782" y2="53521"/>
                        <a14:foregroundMark x1="49451" y1="48944" x2="49294" y2="53873"/>
                        <a14:foregroundMark x1="49294" y1="43662" x2="49451" y2="45070"/>
                        <a14:foregroundMark x1="51648" y1="47183" x2="51962" y2="52817"/>
                        <a14:foregroundMark x1="54474" y1="49648" x2="54317" y2="53521"/>
                        <a14:foregroundMark x1="59184" y1="45423" x2="59027" y2="52817"/>
                        <a14:foregroundMark x1="60911" y1="50704" x2="61538" y2="52817"/>
                        <a14:foregroundMark x1="68289" y1="50352" x2="68289" y2="53521"/>
                        <a14:foregroundMark x1="73312" y1="46127" x2="73469" y2="52817"/>
                        <a14:foregroundMark x1="785" y1="68310" x2="3297" y2="69718"/>
                        <a14:foregroundMark x1="5495" y1="65845" x2="5338" y2="72183"/>
                        <a14:foregroundMark x1="7535" y1="70070" x2="8320" y2="68310"/>
                        <a14:foregroundMark x1="12716" y1="68662" x2="12559" y2="72183"/>
                        <a14:foregroundMark x1="17739" y1="70423" x2="18053" y2="68310"/>
                        <a14:foregroundMark x1="22135" y1="69718" x2="23077" y2="68310"/>
                        <a14:foregroundMark x1="27316" y1="68662" x2="27159" y2="72887"/>
                        <a14:foregroundMark x1="33595" y1="64437" x2="33281" y2="71831"/>
                        <a14:foregroundMark x1="35793" y1="70070" x2="37049" y2="72183"/>
                        <a14:foregroundMark x1="44270" y1="68662" x2="44270" y2="73239"/>
                        <a14:foregroundMark x1="46468" y1="69014" x2="46468" y2="73239"/>
                        <a14:foregroundMark x1="54317" y1="63380" x2="54317" y2="71831"/>
                        <a14:foregroundMark x1="59655" y1="65845" x2="59655" y2="71831"/>
                        <a14:foregroundMark x1="62166" y1="71127" x2="64521" y2="70423"/>
                        <a14:foregroundMark x1="66248" y1="70070" x2="67190" y2="67958"/>
                        <a14:foregroundMark x1="70173" y1="63028" x2="70173" y2="72887"/>
                        <a14:foregroundMark x1="74725" y1="67958" x2="74882" y2="73592"/>
                        <a14:foregroundMark x1="78964" y1="71127" x2="80220" y2="67958"/>
                        <a14:foregroundMark x1="84301" y1="63380" x2="84458" y2="73944"/>
                        <a14:foregroundMark x1="86028" y1="70423" x2="87755" y2="68310"/>
                        <a14:foregroundMark x1="94035" y1="69014" x2="93878" y2="76056"/>
                        <a14:foregroundMark x1="95918" y1="68662" x2="97331" y2="73239"/>
                        <a14:foregroundMark x1="86813" y1="89085" x2="86813" y2="94014"/>
                        <a14:foregroundMark x1="471" y1="84155" x2="628" y2="91549"/>
                        <a14:foregroundMark x1="471" y1="92606" x2="1727" y2="95423"/>
                        <a14:foregroundMark x1="5651" y1="94718" x2="5965" y2="95423"/>
                        <a14:foregroundMark x1="7692" y1="93662" x2="8634" y2="95423"/>
                        <a14:foregroundMark x1="8634" y1="95775" x2="10204" y2="93662"/>
                        <a14:foregroundMark x1="11774" y1="95070" x2="12245" y2="95070"/>
                        <a14:foregroundMark x1="16170" y1="84507" x2="16484" y2="93310"/>
                        <a14:foregroundMark x1="21193" y1="89789" x2="20879" y2="93310"/>
                        <a14:foregroundMark x1="24961" y1="89085" x2="24961" y2="94718"/>
                        <a14:foregroundMark x1="31554" y1="89085" x2="31711" y2="93310"/>
                        <a14:foregroundMark x1="33124" y1="88732" x2="33124" y2="92958"/>
                        <a14:foregroundMark x1="35793" y1="86972" x2="35793" y2="91901"/>
                        <a14:foregroundMark x1="37520" y1="88732" x2="37677" y2="94014"/>
                        <a14:foregroundMark x1="43014" y1="91901" x2="44741" y2="91549"/>
                        <a14:foregroundMark x1="46625" y1="88732" x2="46782" y2="94014"/>
                        <a14:foregroundMark x1="50549" y1="86268" x2="50549" y2="92606"/>
                        <a14:foregroundMark x1="54317" y1="91197" x2="55102" y2="88732"/>
                        <a14:foregroundMark x1="58556" y1="83099" x2="58713" y2="93662"/>
                        <a14:foregroundMark x1="62480" y1="91197" x2="63265" y2="94014"/>
                        <a14:foregroundMark x1="67818" y1="91901" x2="68132" y2="89085"/>
                        <a14:foregroundMark x1="72057" y1="89085" x2="72057" y2="92254"/>
                        <a14:foregroundMark x1="77551" y1="88732" x2="77551" y2="91197"/>
                        <a14:foregroundMark x1="83046" y1="91549" x2="83516" y2="91549"/>
                        <a14:foregroundMark x1="89011" y1="90141" x2="89953" y2="88732"/>
                        <a14:foregroundMark x1="92308" y1="90493" x2="93093" y2="89085"/>
                        <a14:backgroundMark x1="43014" y1="70423" x2="43014" y2="71831"/>
                        <a14:backgroundMark x1="52904" y1="70775" x2="52904" y2="72535"/>
                        <a14:backgroundMark x1="62951" y1="69366" x2="63422" y2="69718"/>
                        <a14:backgroundMark x1="69545" y1="51408" x2="69702" y2="52465"/>
                        <a14:backgroundMark x1="80691" y1="70775" x2="80848" y2="71479"/>
                        <a14:backgroundMark x1="83987" y1="90141" x2="84301" y2="90141"/>
                        <a14:backgroundMark x1="87441" y1="70423" x2="87912" y2="71127"/>
                        <a14:backgroundMark x1="62480" y1="49648" x2="62794" y2="49648"/>
                        <a14:backgroundMark x1="43642" y1="90141" x2="44113" y2="89789"/>
                        <a14:backgroundMark x1="21978" y1="90141" x2="22292" y2="90141"/>
                        <a14:backgroundMark x1="18524" y1="70423" x2="18995" y2="71127"/>
                        <a14:backgroundMark x1="23705" y1="70775" x2="24019" y2="71831"/>
                        <a14:backgroundMark x1="31868" y1="70775" x2="32339" y2="71479"/>
                        <a14:backgroundMark x1="27630" y1="51056" x2="27943" y2="51761"/>
                        <a14:backgroundMark x1="18053" y1="51056" x2="18367" y2="51408"/>
                        <a14:backgroundMark x1="8320" y1="51408" x2="8948" y2="52113"/>
                        <a14:backgroundMark x1="8791" y1="71127" x2="9419" y2="71831"/>
                        <a14:backgroundMark x1="16797" y1="92254" x2="16641" y2="92958"/>
                        <a14:backgroundMark x1="16797" y1="91197" x2="16797" y2="91549"/>
                        <a14:backgroundMark x1="16797" y1="93662" x2="16641" y2="94014"/>
                        <a14:backgroundMark x1="25118" y1="91197" x2="25275" y2="92254"/>
                        <a14:backgroundMark x1="38148" y1="92254" x2="37991" y2="93662"/>
                        <a14:backgroundMark x1="38148" y1="91197" x2="37834" y2="91901"/>
                        <a14:backgroundMark x1="32653" y1="88732" x2="32810" y2="92958"/>
                        <a14:backgroundMark x1="5495" y1="94014" x2="5181" y2="95070"/>
                        <a14:backgroundMark x1="5338" y1="96479" x2="6279" y2="95775"/>
                        <a14:backgroundMark x1="7378" y1="96479" x2="8948" y2="96479"/>
                        <a14:backgroundMark x1="6907" y1="92958" x2="7535" y2="94718"/>
                        <a14:backgroundMark x1="12716" y1="92958" x2="12559" y2="96479"/>
                        <a14:backgroundMark x1="942" y1="95775" x2="1727" y2="96127"/>
                        <a14:backgroundMark x1="7535" y1="96127" x2="8634" y2="96127"/>
                        <a14:backgroundMark x1="59027" y1="90141" x2="59027" y2="93310"/>
                        <a14:backgroundMark x1="59027" y1="93662" x2="59027" y2="95070"/>
                        <a14:backgroundMark x1="59027" y1="94014" x2="59027" y2="89437"/>
                        <a14:backgroundMark x1="50078" y1="84507" x2="50235" y2="87676"/>
                        <a14:backgroundMark x1="50235" y1="96479" x2="50235" y2="90141"/>
                        <a14:backgroundMark x1="92308" y1="70423" x2="92622" y2="71831"/>
                        <a14:backgroundMark x1="93250" y1="90493" x2="93878" y2="90493"/>
                        <a14:backgroundMark x1="93407" y1="89789" x2="92936" y2="90493"/>
                        <a14:backgroundMark x1="68446" y1="90493" x2="68132" y2="91901"/>
                        <a14:backgroundMark x1="68917" y1="90493" x2="68289" y2="9049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b="18751"/>
          <a:stretch/>
        </p:blipFill>
        <p:spPr bwMode="auto">
          <a:xfrm>
            <a:off x="3350869" y="1303113"/>
            <a:ext cx="2586319" cy="9368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46387" y="4637157"/>
            <a:ext cx="2590801" cy="707886"/>
          </a:xfrm>
          <a:prstGeom prst="rect">
            <a:avLst/>
          </a:prstGeom>
          <a:noFill/>
        </p:spPr>
        <p:txBody>
          <a:bodyPr wrap="square" rtlCol="0">
            <a:spAutoFit/>
          </a:bodyPr>
          <a:lstStyle/>
          <a:p>
            <a:r>
              <a:rPr lang="en-US" sz="4000" dirty="0" smtClean="0">
                <a:solidFill>
                  <a:srgbClr val="0070C0"/>
                </a:solidFill>
              </a:rPr>
              <a:t>HHS/ONC</a:t>
            </a:r>
            <a:endParaRPr lang="en-US" sz="4000" dirty="0">
              <a:solidFill>
                <a:srgbClr val="0070C0"/>
              </a:solidFill>
            </a:endParaRPr>
          </a:p>
        </p:txBody>
      </p:sp>
      <p:sp>
        <p:nvSpPr>
          <p:cNvPr id="2" name="TextBox 1"/>
          <p:cNvSpPr txBox="1"/>
          <p:nvPr/>
        </p:nvSpPr>
        <p:spPr>
          <a:xfrm>
            <a:off x="453029" y="4096092"/>
            <a:ext cx="2362200" cy="923330"/>
          </a:xfrm>
          <a:prstGeom prst="rect">
            <a:avLst/>
          </a:prstGeom>
          <a:noFill/>
        </p:spPr>
        <p:txBody>
          <a:bodyPr wrap="square" rtlCol="0">
            <a:spAutoFit/>
          </a:bodyPr>
          <a:lstStyle/>
          <a:p>
            <a:r>
              <a:rPr lang="en-US" u="sng" dirty="0" smtClean="0"/>
              <a:t>Immunization</a:t>
            </a:r>
          </a:p>
          <a:p>
            <a:pPr marL="285750" indent="-285750">
              <a:buFont typeface="Arial" panose="020B0604020202020204" pitchFamily="34" charset="0"/>
              <a:buChar char="•"/>
            </a:pPr>
            <a:r>
              <a:rPr lang="en-US" dirty="0" smtClean="0"/>
              <a:t>Rob Savage</a:t>
            </a:r>
          </a:p>
          <a:p>
            <a:pPr marL="285750" indent="-285750">
              <a:buFont typeface="Arial" panose="020B0604020202020204" pitchFamily="34" charset="0"/>
              <a:buChar char="•"/>
            </a:pPr>
            <a:r>
              <a:rPr lang="en-US" dirty="0" smtClean="0"/>
              <a:t>Craig Newman</a:t>
            </a:r>
            <a:endParaRPr lang="en-US" dirty="0"/>
          </a:p>
        </p:txBody>
      </p:sp>
      <p:sp>
        <p:nvSpPr>
          <p:cNvPr id="9" name="TextBox 8"/>
          <p:cNvSpPr txBox="1"/>
          <p:nvPr/>
        </p:nvSpPr>
        <p:spPr>
          <a:xfrm>
            <a:off x="6582896" y="4267200"/>
            <a:ext cx="2332504" cy="923330"/>
          </a:xfrm>
          <a:prstGeom prst="rect">
            <a:avLst/>
          </a:prstGeom>
          <a:noFill/>
        </p:spPr>
        <p:txBody>
          <a:bodyPr wrap="square" rtlCol="0">
            <a:spAutoFit/>
          </a:bodyPr>
          <a:lstStyle/>
          <a:p>
            <a:r>
              <a:rPr lang="en-US" u="sng" dirty="0" smtClean="0"/>
              <a:t>ELR</a:t>
            </a:r>
          </a:p>
          <a:p>
            <a:pPr marL="285750" indent="-285750">
              <a:buFont typeface="Arial" panose="020B0604020202020204" pitchFamily="34" charset="0"/>
              <a:buChar char="•"/>
            </a:pPr>
            <a:r>
              <a:rPr lang="en-US" dirty="0" err="1" smtClean="0"/>
              <a:t>Riki</a:t>
            </a:r>
            <a:r>
              <a:rPr lang="en-US" dirty="0" smtClean="0"/>
              <a:t> Merrick</a:t>
            </a:r>
          </a:p>
          <a:p>
            <a:pPr marL="285750" indent="-285750">
              <a:buFont typeface="Arial" panose="020B0604020202020204" pitchFamily="34" charset="0"/>
              <a:buChar char="•"/>
            </a:pPr>
            <a:r>
              <a:rPr lang="en-US" dirty="0" smtClean="0"/>
              <a:t>Eric Haas</a:t>
            </a:r>
            <a:endParaRPr lang="en-US" dirty="0"/>
          </a:p>
        </p:txBody>
      </p:sp>
      <p:sp>
        <p:nvSpPr>
          <p:cNvPr id="10" name="TextBox 9"/>
          <p:cNvSpPr txBox="1"/>
          <p:nvPr/>
        </p:nvSpPr>
        <p:spPr>
          <a:xfrm>
            <a:off x="6582896" y="1671935"/>
            <a:ext cx="2332504" cy="923330"/>
          </a:xfrm>
          <a:prstGeom prst="rect">
            <a:avLst/>
          </a:prstGeom>
          <a:noFill/>
        </p:spPr>
        <p:txBody>
          <a:bodyPr wrap="square" rtlCol="0">
            <a:spAutoFit/>
          </a:bodyPr>
          <a:lstStyle/>
          <a:p>
            <a:r>
              <a:rPr lang="en-US" u="sng" dirty="0" smtClean="0"/>
              <a:t>Syndromic</a:t>
            </a:r>
          </a:p>
          <a:p>
            <a:pPr marL="285750" indent="-285750">
              <a:buFont typeface="Arial" panose="020B0604020202020204" pitchFamily="34" charset="0"/>
              <a:buChar char="•"/>
            </a:pPr>
            <a:r>
              <a:rPr lang="en-US" dirty="0" smtClean="0"/>
              <a:t>Charles Ishikawa</a:t>
            </a:r>
          </a:p>
          <a:p>
            <a:pPr marL="285750" indent="-285750">
              <a:buFont typeface="Arial" panose="020B0604020202020204" pitchFamily="34" charset="0"/>
              <a:buChar char="•"/>
            </a:pPr>
            <a:r>
              <a:rPr lang="en-US" dirty="0" smtClean="0"/>
              <a:t>Peter Hicks</a:t>
            </a:r>
            <a:endParaRPr lang="en-US" dirty="0"/>
          </a:p>
        </p:txBody>
      </p:sp>
      <p:sp>
        <p:nvSpPr>
          <p:cNvPr id="3" name="Rectangle 2"/>
          <p:cNvSpPr/>
          <p:nvPr/>
        </p:nvSpPr>
        <p:spPr>
          <a:xfrm>
            <a:off x="613796" y="1653728"/>
            <a:ext cx="1985371" cy="685800"/>
          </a:xfrm>
          <a:prstGeom prst="rect">
            <a:avLst/>
          </a:prstGeom>
          <a:solidFill>
            <a:srgbClr val="FFC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Pilot Testers</a:t>
            </a:r>
            <a:endParaRPr lang="en-US" dirty="0">
              <a:solidFill>
                <a:schemeClr val="tx1"/>
              </a:solidFill>
            </a:endParaRPr>
          </a:p>
        </p:txBody>
      </p:sp>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1796" y="468148"/>
            <a:ext cx="2362200" cy="1139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624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5" descr="option4"/>
          <p:cNvPicPr>
            <a:picLocks noChangeAspect="1" noChangeArrowheads="1"/>
          </p:cNvPicPr>
          <p:nvPr/>
        </p:nvPicPr>
        <p:blipFill>
          <a:blip r:embed="rId3" cstate="print"/>
          <a:srcRect/>
          <a:stretch>
            <a:fillRect/>
          </a:stretch>
        </p:blipFill>
        <p:spPr bwMode="auto">
          <a:xfrm>
            <a:off x="3578225" y="2141538"/>
            <a:ext cx="5565775" cy="2974975"/>
          </a:xfrm>
          <a:prstGeom prst="rect">
            <a:avLst/>
          </a:prstGeom>
          <a:noFill/>
          <a:ln w="9525">
            <a:noFill/>
            <a:miter lim="800000"/>
            <a:headEnd/>
            <a:tailEnd/>
          </a:ln>
        </p:spPr>
      </p:pic>
      <p:sp>
        <p:nvSpPr>
          <p:cNvPr id="3075" name="Rectangle 18"/>
          <p:cNvSpPr>
            <a:spLocks noChangeArrowheads="1"/>
          </p:cNvSpPr>
          <p:nvPr/>
        </p:nvSpPr>
        <p:spPr bwMode="auto">
          <a:xfrm>
            <a:off x="533400" y="2209800"/>
            <a:ext cx="8248650" cy="1126462"/>
          </a:xfrm>
          <a:prstGeom prst="rect">
            <a:avLst/>
          </a:prstGeom>
          <a:noFill/>
          <a:ln w="9525" algn="ctr">
            <a:noFill/>
            <a:miter lim="800000"/>
            <a:headEnd/>
            <a:tailEnd/>
          </a:ln>
        </p:spPr>
        <p:txBody>
          <a:bodyPr wrap="square">
            <a:spAutoFit/>
          </a:bodyPr>
          <a:lstStyle/>
          <a:p>
            <a:pPr fontAlgn="base">
              <a:lnSpc>
                <a:spcPct val="80000"/>
              </a:lnSpc>
              <a:spcBef>
                <a:spcPct val="0"/>
              </a:spcBef>
              <a:spcAft>
                <a:spcPct val="0"/>
              </a:spcAft>
              <a:defRPr/>
            </a:pPr>
            <a:r>
              <a:rPr lang="en-US" sz="3200" dirty="0" smtClean="0">
                <a:solidFill>
                  <a:srgbClr val="012445"/>
                </a:solidFill>
                <a:latin typeface="+mj-lt"/>
              </a:rPr>
              <a:t>ONC 2015 Health IT Certification</a:t>
            </a:r>
          </a:p>
          <a:p>
            <a:pPr fontAlgn="base">
              <a:lnSpc>
                <a:spcPct val="80000"/>
              </a:lnSpc>
              <a:spcBef>
                <a:spcPct val="0"/>
              </a:spcBef>
              <a:spcAft>
                <a:spcPct val="0"/>
              </a:spcAft>
              <a:defRPr/>
            </a:pPr>
            <a:r>
              <a:rPr lang="en-US" sz="2800" i="1" dirty="0" smtClean="0">
                <a:solidFill>
                  <a:srgbClr val="012445"/>
                </a:solidFill>
              </a:rPr>
              <a:t>HL7 V2.x Testing Tools</a:t>
            </a:r>
          </a:p>
          <a:p>
            <a:pPr fontAlgn="base">
              <a:lnSpc>
                <a:spcPct val="80000"/>
              </a:lnSpc>
              <a:spcBef>
                <a:spcPct val="0"/>
              </a:spcBef>
              <a:spcAft>
                <a:spcPct val="0"/>
              </a:spcAft>
              <a:defRPr/>
            </a:pPr>
            <a:endParaRPr lang="en-US" sz="2400" i="1" dirty="0" smtClean="0">
              <a:solidFill>
                <a:srgbClr val="012445"/>
              </a:solidFill>
            </a:endParaRPr>
          </a:p>
        </p:txBody>
      </p:sp>
    </p:spTree>
    <p:extLst>
      <p:ext uri="{BB962C8B-B14F-4D97-AF65-F5344CB8AC3E}">
        <p14:creationId xmlns:p14="http://schemas.microsoft.com/office/powerpoint/2010/main" val="2692893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ppt127F.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53707</TotalTime>
  <Words>7375</Words>
  <Application>Microsoft Office PowerPoint</Application>
  <PresentationFormat>On-screen Show (4:3)</PresentationFormat>
  <Paragraphs>972</Paragraphs>
  <Slides>71</Slides>
  <Notes>16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ＭＳ Ｐゴシック</vt:lpstr>
      <vt:lpstr>Arial</vt:lpstr>
      <vt:lpstr>Calibri</vt:lpstr>
      <vt:lpstr>Franklin Gothic Book</vt:lpstr>
      <vt:lpstr>Franklin Gothic Demi</vt:lpstr>
      <vt:lpstr>Franklin Gothic Medium</vt:lpstr>
      <vt:lpstr>Times New Roman</vt:lpstr>
      <vt:lpstr>Wingdings</vt:lpstr>
      <vt:lpstr>Default Design</vt:lpstr>
      <vt:lpstr>ppt127F.tmp</vt:lpstr>
      <vt:lpstr>1_ppt127F.tmp</vt:lpstr>
      <vt:lpstr>2_ppt127F.tmp</vt:lpstr>
      <vt:lpstr>1_Default Design</vt:lpstr>
      <vt:lpstr>PowerPoint Presentation</vt:lpstr>
      <vt:lpstr>Criterion Covered </vt:lpstr>
      <vt:lpstr>Agenda--HL7 v2.x Test Tools </vt:lpstr>
      <vt:lpstr>General Tool Capabilities and Navigation</vt:lpstr>
      <vt:lpstr>Helpful Documents</vt:lpstr>
      <vt:lpstr>Tool Download, Release Notes, and Known Issues</vt:lpstr>
      <vt:lpstr>Tool Status</vt:lpstr>
      <vt:lpstr>Collaboration</vt:lpstr>
      <vt:lpstr>PowerPoint Presentation</vt:lpstr>
      <vt:lpstr>Testing Tiers</vt:lpstr>
      <vt:lpstr>HL7 Content  Testing: Test Tool Operation Modes</vt:lpstr>
      <vt:lpstr>Context-free Testing: HL7 Content</vt:lpstr>
      <vt:lpstr>Context-based Testing (Sending Application)</vt:lpstr>
      <vt:lpstr>Context-based Testing</vt:lpstr>
      <vt:lpstr>Test Case Overview</vt:lpstr>
      <vt:lpstr>Test Cases: Test Story</vt:lpstr>
      <vt:lpstr>Test Cases: Test Data Specification</vt:lpstr>
      <vt:lpstr>Test Cases: Message Content</vt:lpstr>
      <vt:lpstr>Test Data Categorization and Validation</vt:lpstr>
      <vt:lpstr>Test Cases: Juror Document</vt:lpstr>
      <vt:lpstr>Test Cases: Example Messages</vt:lpstr>
      <vt:lpstr>Test Case Design</vt:lpstr>
      <vt:lpstr>Pre-loading Test Data</vt:lpstr>
      <vt:lpstr>PowerPoint Presentation</vt:lpstr>
      <vt:lpstr>Classification of Validation Detections</vt:lpstr>
      <vt:lpstr>Detection Categories</vt:lpstr>
      <vt:lpstr>Detection Categories: Structure Validation</vt:lpstr>
      <vt:lpstr>Validation Detections: Help</vt:lpstr>
      <vt:lpstr>R-Usage Error</vt:lpstr>
      <vt:lpstr>X-Usage Error</vt:lpstr>
      <vt:lpstr>W-Usage Error</vt:lpstr>
      <vt:lpstr>RE-Usage Error</vt:lpstr>
      <vt:lpstr>Optional Usage</vt:lpstr>
      <vt:lpstr>Cardinality: Segment Level</vt:lpstr>
      <vt:lpstr>Cardinality Errors</vt:lpstr>
      <vt:lpstr>Cardinality: Field Level</vt:lpstr>
      <vt:lpstr>Length Error (Maximum)</vt:lpstr>
      <vt:lpstr>Length Error (Minimum)</vt:lpstr>
      <vt:lpstr>Format Error</vt:lpstr>
      <vt:lpstr>Extra Content: Segment</vt:lpstr>
      <vt:lpstr>Extra Content: Field</vt:lpstr>
      <vt:lpstr>Un-escaped Character</vt:lpstr>
      <vt:lpstr>Unexpected Content: Segment</vt:lpstr>
      <vt:lpstr>Invalid Content: Segment</vt:lpstr>
      <vt:lpstr>Detection Categories: Content Validation</vt:lpstr>
      <vt:lpstr>Constraint Failure</vt:lpstr>
      <vt:lpstr>Data Content Failure</vt:lpstr>
      <vt:lpstr>Predicate Failure: Usage based on Conditional</vt:lpstr>
      <vt:lpstr>Predicate Failure: Example</vt:lpstr>
      <vt:lpstr>Detection Categories: Value Set Validation</vt:lpstr>
      <vt:lpstr>Value Set Error—Code not Found</vt:lpstr>
      <vt:lpstr>Value Set Not Found</vt:lpstr>
      <vt:lpstr>Value Set is Empty</vt:lpstr>
      <vt:lpstr>Value Set is Excluded</vt:lpstr>
      <vt:lpstr>PowerPoint Presentation</vt:lpstr>
      <vt:lpstr>Test Data Validation – Sequencing of Segments</vt:lpstr>
      <vt:lpstr>Example: Sequencing of Segments</vt:lpstr>
      <vt:lpstr>Test Message with Segment Groups Order Altered</vt:lpstr>
      <vt:lpstr>Test Data Validation – Sequencing of Fields</vt:lpstr>
      <vt:lpstr>Example: Sequencing of Repeating Fields</vt:lpstr>
      <vt:lpstr>Test Message with Fields Order Altered</vt:lpstr>
      <vt:lpstr>PowerPoint Presentation</vt:lpstr>
      <vt:lpstr>Test Data Categorization and Validation</vt:lpstr>
      <vt:lpstr>Test Data Categorization and Validation (cont’d)</vt:lpstr>
      <vt:lpstr>Test Category Assessment Table (Examples)</vt:lpstr>
      <vt:lpstr>Coded Element Examples</vt:lpstr>
      <vt:lpstr>PowerPoint Presentation</vt:lpstr>
      <vt:lpstr>Differences in HL7 v2.x Tool Set</vt:lpstr>
      <vt:lpstr>ELR vs. Immunization/SS Test Cases</vt:lpstr>
      <vt:lpstr>2014 (ELR) Test Data Categorization and Validation</vt:lpstr>
      <vt:lpstr>2014 (ELR) Test Data Validation</vt:lpstr>
    </vt:vector>
  </TitlesOfParts>
  <Company>NIST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Sara L.</dc:creator>
  <cp:lastModifiedBy>Taylor, Sheryl L.</cp:lastModifiedBy>
  <cp:revision>858</cp:revision>
  <cp:lastPrinted>2014-08-25T20:39:06Z</cp:lastPrinted>
  <dcterms:created xsi:type="dcterms:W3CDTF">2013-09-19T17:24:06Z</dcterms:created>
  <dcterms:modified xsi:type="dcterms:W3CDTF">2016-02-03T19:05:23Z</dcterms:modified>
</cp:coreProperties>
</file>